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6"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Lst>
  <p:sldSz cx="12192000" cy="6858000"/>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5EB71-808B-4884-8B1D-32E7394B9573}"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1C5CE-8B40-42D3-91EF-412DAB02E2ED}" type="slidenum">
              <a:rPr lang="en-US" smtClean="0"/>
              <a:t>‹#›</a:t>
            </a:fld>
            <a:endParaRPr lang="en-US"/>
          </a:p>
        </p:txBody>
      </p:sp>
    </p:spTree>
    <p:extLst>
      <p:ext uri="{BB962C8B-B14F-4D97-AF65-F5344CB8AC3E}">
        <p14:creationId xmlns:p14="http://schemas.microsoft.com/office/powerpoint/2010/main" val="392909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51C5CE-8B40-42D3-91EF-412DAB02E2ED}" type="slidenum">
              <a:rPr lang="en-US" smtClean="0"/>
              <a:t>8</a:t>
            </a:fld>
            <a:endParaRPr lang="en-US"/>
          </a:p>
        </p:txBody>
      </p:sp>
    </p:spTree>
    <p:extLst>
      <p:ext uri="{BB962C8B-B14F-4D97-AF65-F5344CB8AC3E}">
        <p14:creationId xmlns:p14="http://schemas.microsoft.com/office/powerpoint/2010/main" val="26665610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custDataLst>
              <p:tags r:id="rId1"/>
            </p:custData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custDataLst>
              <p:tags r:id="rId2"/>
            </p:custData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custDataLst>
              <p:tags r:id="rId3"/>
            </p:custDataLst>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custDataLst>
              <p:tags r:id="rId4"/>
            </p:custDataLst>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custDataLst>
              <p:tags r:id="rId5"/>
            </p:custDataLst>
          </p:nvPr>
        </p:nvSpPr>
        <p:spPr/>
        <p:txBody>
          <a:bodyPr/>
          <a:lstStyle/>
          <a:p>
            <a:fld id="{EFD27F26-DE00-48CB-AD47-E31E00974358}" type="datetimeFigureOut">
              <a:rPr lang="en-US" smtClean="0"/>
              <a:t>6/1/2021</a:t>
            </a:fld>
            <a:endParaRPr lang="en-US"/>
          </a:p>
        </p:txBody>
      </p:sp>
      <p:sp>
        <p:nvSpPr>
          <p:cNvPr id="5" name="Footer Placeholder 4"/>
          <p:cNvSpPr>
            <a:spLocks noGrp="1"/>
          </p:cNvSpPr>
          <p:nvPr>
            <p:ph type="ftr" sz="quarter" idx="11"/>
            <p:custDataLst>
              <p:tags r:id="rId6"/>
            </p:custDataLst>
          </p:nvPr>
        </p:nvSpPr>
        <p:spPr/>
        <p:txBody>
          <a:bodyPr/>
          <a:lstStyle/>
          <a:p>
            <a:endParaRPr lang="en-US"/>
          </a:p>
        </p:txBody>
      </p:sp>
      <p:sp>
        <p:nvSpPr>
          <p:cNvPr id="6" name="Slide Number Placeholder 5"/>
          <p:cNvSpPr>
            <a:spLocks noGrp="1"/>
          </p:cNvSpPr>
          <p:nvPr>
            <p:ph type="sldNum" sz="quarter" idx="12"/>
            <p:custDataLst>
              <p:tags r:id="rId7"/>
            </p:custDataLst>
          </p:nvPr>
        </p:nvSpPr>
        <p:spPr/>
        <p:txBody>
          <a:bodyPr/>
          <a:lstStyle/>
          <a:p>
            <a:fld id="{69A234F0-203F-4909-8626-CCE8384846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27F26-DE00-48CB-AD47-E31E00974358}"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234F0-203F-4909-8626-CCE83848462D}" type="slidenum">
              <a:rPr lang="en-US" smtClean="0"/>
              <a:t>‹#›</a:t>
            </a:fld>
            <a:endParaRPr lang="en-US"/>
          </a:p>
        </p:txBody>
      </p:sp>
    </p:spTree>
    <p:extLst>
      <p:ext uri="{BB962C8B-B14F-4D97-AF65-F5344CB8AC3E}">
        <p14:creationId xmlns:p14="http://schemas.microsoft.com/office/powerpoint/2010/main" val="11314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27F26-DE00-48CB-AD47-E31E00974358}"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234F0-203F-4909-8626-CCE83848462D}" type="slidenum">
              <a:rPr lang="en-US" smtClean="0"/>
              <a:t>‹#›</a:t>
            </a:fld>
            <a:endParaRPr lang="en-US"/>
          </a:p>
        </p:txBody>
      </p:sp>
    </p:spTree>
    <p:extLst>
      <p:ext uri="{BB962C8B-B14F-4D97-AF65-F5344CB8AC3E}">
        <p14:creationId xmlns:p14="http://schemas.microsoft.com/office/powerpoint/2010/main" val="247893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3"/>
            </p:custDataLst>
          </p:nvPr>
        </p:nvSpPr>
        <p:spPr/>
        <p:txBody>
          <a:bodyPr/>
          <a:lstStyle/>
          <a:p>
            <a:fld id="{EFD27F26-DE00-48CB-AD47-E31E00974358}" type="datetimeFigureOut">
              <a:rPr lang="en-US" smtClean="0"/>
              <a:t>6/1/2021</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69A234F0-203F-4909-8626-CCE83848462D}" type="slidenum">
              <a:rPr lang="en-US" smtClean="0"/>
              <a:t>‹#›</a:t>
            </a:fld>
            <a:endParaRPr lang="en-US"/>
          </a:p>
        </p:txBody>
      </p:sp>
    </p:spTree>
    <p:extLst>
      <p:ext uri="{BB962C8B-B14F-4D97-AF65-F5344CB8AC3E}">
        <p14:creationId xmlns:p14="http://schemas.microsoft.com/office/powerpoint/2010/main" val="1609784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27F26-DE00-48CB-AD47-E31E00974358}"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234F0-203F-4909-8626-CCE8384846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85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27F26-DE00-48CB-AD47-E31E00974358}"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234F0-203F-4909-8626-CCE83848462D}" type="slidenum">
              <a:rPr lang="en-US" smtClean="0"/>
              <a:t>‹#›</a:t>
            </a:fld>
            <a:endParaRPr lang="en-US"/>
          </a:p>
        </p:txBody>
      </p:sp>
    </p:spTree>
    <p:extLst>
      <p:ext uri="{BB962C8B-B14F-4D97-AF65-F5344CB8AC3E}">
        <p14:creationId xmlns:p14="http://schemas.microsoft.com/office/powerpoint/2010/main" val="8022500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D27F26-DE00-48CB-AD47-E31E00974358}"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234F0-203F-4909-8626-CCE83848462D}" type="slidenum">
              <a:rPr lang="en-US" smtClean="0"/>
              <a:t>‹#›</a:t>
            </a:fld>
            <a:endParaRPr lang="en-US"/>
          </a:p>
        </p:txBody>
      </p:sp>
    </p:spTree>
    <p:extLst>
      <p:ext uri="{BB962C8B-B14F-4D97-AF65-F5344CB8AC3E}">
        <p14:creationId xmlns:p14="http://schemas.microsoft.com/office/powerpoint/2010/main" val="37794851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D27F26-DE00-48CB-AD47-E31E00974358}"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234F0-203F-4909-8626-CCE83848462D}" type="slidenum">
              <a:rPr lang="en-US" smtClean="0"/>
              <a:t>‹#›</a:t>
            </a:fld>
            <a:endParaRPr lang="en-US"/>
          </a:p>
        </p:txBody>
      </p:sp>
    </p:spTree>
    <p:extLst>
      <p:ext uri="{BB962C8B-B14F-4D97-AF65-F5344CB8AC3E}">
        <p14:creationId xmlns:p14="http://schemas.microsoft.com/office/powerpoint/2010/main" val="152205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D27F26-DE00-48CB-AD47-E31E00974358}" type="datetimeFigureOut">
              <a:rPr lang="en-US" smtClean="0"/>
              <a:t>6/1/2021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A234F0-203F-4909-8626-CCE83848462D}" type="slidenum">
              <a:rPr lang="en-US" smtClean="0"/>
              <a:t>‹#›</a:t>
            </a:fld>
            <a:endParaRPr lang="en-US"/>
          </a:p>
        </p:txBody>
      </p:sp>
    </p:spTree>
    <p:extLst>
      <p:ext uri="{BB962C8B-B14F-4D97-AF65-F5344CB8AC3E}">
        <p14:creationId xmlns:p14="http://schemas.microsoft.com/office/powerpoint/2010/main" val="139808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D27F26-DE00-48CB-AD47-E31E00974358}" type="datetimeFigureOut">
              <a:rPr lang="en-US" smtClean="0"/>
              <a:t>6/1/2021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A234F0-203F-4909-8626-CCE83848462D}" type="slidenum">
              <a:rPr lang="en-US" smtClean="0"/>
              <a:t>‹#›</a:t>
            </a:fld>
            <a:endParaRPr lang="en-US"/>
          </a:p>
        </p:txBody>
      </p:sp>
    </p:spTree>
    <p:extLst>
      <p:ext uri="{BB962C8B-B14F-4D97-AF65-F5344CB8AC3E}">
        <p14:creationId xmlns:p14="http://schemas.microsoft.com/office/powerpoint/2010/main" val="21021678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27F26-DE00-48CB-AD47-E31E00974358}"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234F0-203F-4909-8626-CCE83848462D}" type="slidenum">
              <a:rPr lang="en-US" smtClean="0"/>
              <a:t>‹#›</a:t>
            </a:fld>
            <a:endParaRPr lang="en-US"/>
          </a:p>
        </p:txBody>
      </p:sp>
    </p:spTree>
    <p:extLst>
      <p:ext uri="{BB962C8B-B14F-4D97-AF65-F5344CB8AC3E}">
        <p14:creationId xmlns:p14="http://schemas.microsoft.com/office/powerpoint/2010/main" val="341172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custDataLst>
              <p:tags r:id="rId13"/>
            </p:custData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custDataLst>
              <p:tags r:id="rId14"/>
            </p:custData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custDataLst>
              <p:tags r:id="rId15"/>
            </p:custDataLst>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custDataLst>
              <p:tags r:id="rId16"/>
            </p:custDataLst>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7"/>
            </p:custDataLst>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D27F26-DE00-48CB-AD47-E31E00974358}" type="datetimeFigureOut">
              <a:rPr lang="en-US" smtClean="0"/>
              <a:t>6/1/2021</a:t>
            </a:fld>
            <a:endParaRPr lang="en-US"/>
          </a:p>
        </p:txBody>
      </p:sp>
      <p:sp>
        <p:nvSpPr>
          <p:cNvPr id="5" name="Footer Placeholder 4"/>
          <p:cNvSpPr>
            <a:spLocks noGrp="1"/>
          </p:cNvSpPr>
          <p:nvPr>
            <p:ph type="ftr" sz="quarter" idx="3"/>
            <p:custDataLst>
              <p:tags r:id="rId18"/>
            </p:custDataLst>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custDataLst>
              <p:tags r:id="rId19"/>
            </p:custDataLst>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A234F0-203F-4909-8626-CCE83848462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13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r/EAEicbiqC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78EA-0BD9-4240-9C04-BA64DC4DCDE6}"/>
              </a:ext>
            </a:extLst>
          </p:cNvPr>
          <p:cNvSpPr>
            <a:spLocks noGrp="1"/>
          </p:cNvSpPr>
          <p:nvPr>
            <p:ph type="ctrTitle"/>
            <p:custDataLst>
              <p:tags r:id="rId2"/>
            </p:custDataLst>
          </p:nvPr>
        </p:nvSpPr>
        <p:spPr>
          <a:xfrm>
            <a:off x="1097280" y="758951"/>
            <a:ext cx="10058400" cy="4460163"/>
          </a:xfrm>
        </p:spPr>
        <p:txBody>
          <a:bodyPr>
            <a:normAutofit fontScale="90000"/>
          </a:bodyPr>
          <a:lstStyle/>
          <a:p>
            <a:pPr algn="ctr"/>
            <a:br>
              <a:rPr lang="en-US" sz="2700">
                <a:latin typeface="Cambria" panose="02040503050406030204" pitchFamily="18" charset="0"/>
                <a:ea typeface="Cambria" panose="02040503050406030204" pitchFamily="18" charset="0"/>
              </a:rPr>
            </a:br>
            <a:br>
              <a:rPr lang="en-US" sz="2700">
                <a:latin typeface="Cambria" panose="02040503050406030204" pitchFamily="18" charset="0"/>
                <a:ea typeface="Cambria" panose="02040503050406030204" pitchFamily="18" charset="0"/>
              </a:rPr>
            </a:br>
            <a:r>
              <a:rPr lang="en-US" sz="2700">
                <a:latin typeface="Cambria" panose="02040503050406030204" pitchFamily="18" charset="0"/>
                <a:ea typeface="Cambria" panose="02040503050406030204" pitchFamily="18" charset="0"/>
              </a:rPr>
              <a:t>TR</a:t>
            </a:r>
            <a:r>
              <a:rPr lang="vi-VN" sz="2700">
                <a:latin typeface="Cambria" panose="02040503050406030204" pitchFamily="18" charset="0"/>
                <a:ea typeface="Cambria" panose="02040503050406030204" pitchFamily="18" charset="0"/>
              </a:rPr>
              <a:t>Ư</a:t>
            </a:r>
            <a:r>
              <a:rPr lang="en-US" sz="2700">
                <a:latin typeface="Cambria" panose="02040503050406030204" pitchFamily="18" charset="0"/>
                <a:ea typeface="Cambria" panose="02040503050406030204" pitchFamily="18" charset="0"/>
              </a:rPr>
              <a:t>ỜNG ĐẠI HỌC MỎ ĐỊA CHẤT</a:t>
            </a:r>
            <a:br>
              <a:rPr lang="en-US" sz="2700">
                <a:latin typeface="Cambria" panose="02040503050406030204" pitchFamily="18" charset="0"/>
                <a:ea typeface="Cambria" panose="02040503050406030204" pitchFamily="18" charset="0"/>
              </a:rPr>
            </a:br>
            <a:r>
              <a:rPr lang="en-US" sz="2700">
                <a:latin typeface="Cambria" panose="02040503050406030204" pitchFamily="18" charset="0"/>
                <a:ea typeface="Cambria" panose="02040503050406030204" pitchFamily="18" charset="0"/>
              </a:rPr>
              <a:t>PHÒNG ĐẢM BẢO CHẤT LƯỢNG GIÁO DỤC</a:t>
            </a:r>
            <a:br>
              <a:rPr lang="en-US" sz="2700">
                <a:latin typeface="Cambria" panose="02040503050406030204" pitchFamily="18" charset="0"/>
                <a:ea typeface="Cambria" panose="02040503050406030204" pitchFamily="18" charset="0"/>
              </a:rPr>
            </a:br>
            <a:br>
              <a:rPr lang="en-US" sz="4000">
                <a:latin typeface="Cambria" panose="02040503050406030204" pitchFamily="18" charset="0"/>
                <a:ea typeface="Cambria" panose="02040503050406030204" pitchFamily="18" charset="0"/>
              </a:rPr>
            </a:br>
            <a:br>
              <a:rPr lang="en-US" sz="2700">
                <a:latin typeface="Cambria" panose="02040503050406030204" pitchFamily="18" charset="0"/>
                <a:ea typeface="Cambria" panose="02040503050406030204" pitchFamily="18" charset="0"/>
              </a:rPr>
            </a:br>
            <a:br>
              <a:rPr lang="en-US" sz="4000">
                <a:latin typeface="Cambria" panose="02040503050406030204" pitchFamily="18" charset="0"/>
                <a:ea typeface="Cambria" panose="02040503050406030204" pitchFamily="18" charset="0"/>
              </a:rPr>
            </a:br>
            <a:r>
              <a:rPr lang="en-US" sz="27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br>
              <a:rPr lang="en-US" sz="1800">
                <a:effectLst/>
                <a:latin typeface="Calibri" panose="020F0502020204030204" pitchFamily="34" charset="0"/>
                <a:ea typeface="Calibri" panose="020F0502020204030204" pitchFamily="34" charset="0"/>
                <a:cs typeface="Times New Roman" panose="02020603050405020304" pitchFamily="18" charset="0"/>
              </a:rPr>
            </a:br>
            <a:br>
              <a:rPr lang="en-US" sz="3100" b="1">
                <a:effectLst/>
                <a:latin typeface="Cambria" panose="02040503050406030204" pitchFamily="18" charset="0"/>
                <a:ea typeface="Cambria" panose="02040503050406030204" pitchFamily="18" charset="0"/>
              </a:rPr>
            </a:br>
            <a:r>
              <a:rPr lang="en-US" sz="3100" b="1">
                <a:effectLst/>
                <a:latin typeface="Cambria" panose="02040503050406030204" pitchFamily="18" charset="0"/>
                <a:ea typeface="Cambria" panose="02040503050406030204" pitchFamily="18" charset="0"/>
              </a:rPr>
              <a:t>(Phụ lục 5)</a:t>
            </a:r>
            <a:br>
              <a:rPr lang="en-US" sz="4000">
                <a:latin typeface="Cambria" panose="02040503050406030204" pitchFamily="18" charset="0"/>
                <a:ea typeface="Cambria" panose="02040503050406030204" pitchFamily="18" charset="0"/>
              </a:rPr>
            </a:br>
            <a:br>
              <a:rPr lang="en-US">
                <a:latin typeface="Cambria" panose="02040503050406030204" pitchFamily="18" charset="0"/>
                <a:ea typeface="Cambria" panose="02040503050406030204" pitchFamily="18" charset="0"/>
              </a:rPr>
            </a:br>
            <a:endParaRPr lang="en-US" sz="4000">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736767F8-F458-4C9E-B3D7-847306E8298C}"/>
              </a:ext>
            </a:extLst>
          </p:cNvPr>
          <p:cNvSpPr>
            <a:spLocks noGrp="1"/>
          </p:cNvSpPr>
          <p:nvPr>
            <p:ph type="subTitle" idx="1"/>
            <p:custDataLst>
              <p:tags r:id="rId3"/>
            </p:custDataLst>
          </p:nvPr>
        </p:nvSpPr>
        <p:spPr>
          <a:xfrm>
            <a:off x="1100051" y="4726225"/>
            <a:ext cx="10058400" cy="1196274"/>
          </a:xfrm>
        </p:spPr>
        <p:txBody>
          <a:bodyPr>
            <a:normAutofit lnSpcReduction="10000"/>
          </a:bodyPr>
          <a:lstStyle/>
          <a:p>
            <a:pPr algn="ctr"/>
            <a:r>
              <a:rPr lang="en-US">
                <a:latin typeface="Cambria" panose="02040503050406030204" pitchFamily="18" charset="0"/>
                <a:ea typeface="Cambria" panose="02040503050406030204" pitchFamily="18" charset="0"/>
              </a:rPr>
              <a:t>THI TRỰC TUYẾN LẦN THỨ NHẤT</a:t>
            </a:r>
          </a:p>
          <a:p>
            <a:pPr algn="ctr"/>
            <a:r>
              <a:rPr lang="en-US">
                <a:latin typeface="Cambria" panose="02040503050406030204" pitchFamily="18" charset="0"/>
                <a:ea typeface="Cambria" panose="02040503050406030204" pitchFamily="18" charset="0"/>
              </a:rPr>
              <a:t>HỌC KỲ 2 NĂM HỌC 2020-2021</a:t>
            </a:r>
            <a:br>
              <a:rPr lang="en-US">
                <a:latin typeface="Cambria" panose="02040503050406030204" pitchFamily="18" charset="0"/>
                <a:ea typeface="Cambria" panose="02040503050406030204" pitchFamily="18" charset="0"/>
              </a:rPr>
            </a:br>
            <a:endParaRPr lang="en-US">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1B5F5E25-5E8D-42B1-AC42-371509E98F9B}"/>
              </a:ext>
            </a:extLst>
          </p:cNvPr>
          <p:cNvPicPr>
            <a:picLocks noChangeAspect="1"/>
          </p:cNvPicPr>
          <p:nvPr/>
        </p:nvPicPr>
        <p:blipFill>
          <a:blip r:embed="rId5"/>
          <a:stretch>
            <a:fillRect/>
          </a:stretch>
        </p:blipFill>
        <p:spPr>
          <a:xfrm>
            <a:off x="1181106" y="778347"/>
            <a:ext cx="1353429" cy="1353429"/>
          </a:xfrm>
          <a:prstGeom prst="rect">
            <a:avLst/>
          </a:prstGeom>
        </p:spPr>
      </p:pic>
    </p:spTree>
    <p:custDataLst>
      <p:tags r:id="rId1"/>
    </p:custDataLst>
    <p:extLst>
      <p:ext uri="{BB962C8B-B14F-4D97-AF65-F5344CB8AC3E}">
        <p14:creationId xmlns:p14="http://schemas.microsoft.com/office/powerpoint/2010/main" val="132541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5" name="TextBox 4">
            <a:extLst>
              <a:ext uri="{FF2B5EF4-FFF2-40B4-BE49-F238E27FC236}">
                <a16:creationId xmlns:a16="http://schemas.microsoft.com/office/drawing/2014/main" id="{820C4C0F-8B3D-4AB1-9798-49C4DB2DCFBE}"/>
              </a:ext>
            </a:extLst>
          </p:cNvPr>
          <p:cNvSpPr txBox="1"/>
          <p:nvPr/>
        </p:nvSpPr>
        <p:spPr>
          <a:xfrm>
            <a:off x="1237957" y="2298059"/>
            <a:ext cx="9917723" cy="2342244"/>
          </a:xfrm>
          <a:prstGeom prst="rect">
            <a:avLst/>
          </a:prstGeom>
          <a:noFill/>
        </p:spPr>
        <p:txBody>
          <a:bodyPr wrap="square">
            <a:spAutoFit/>
          </a:bodyPr>
          <a:lstStyle/>
          <a:p>
            <a:pPr algn="just">
              <a:lnSpc>
                <a:spcPct val="107000"/>
              </a:lnSpc>
              <a:spcAft>
                <a:spcPts val="800"/>
              </a:spcAft>
            </a:pPr>
            <a:r>
              <a:rPr lang="en-US" sz="2200" b="1">
                <a:effectLst/>
                <a:latin typeface="Cambria" panose="02040503050406030204" pitchFamily="18" charset="0"/>
                <a:ea typeface="Cambria" panose="02040503050406030204" pitchFamily="18" charset="0"/>
                <a:cs typeface="Times New Roman" panose="02020603050405020304" pitchFamily="18" charset="0"/>
              </a:rPr>
              <a:t>Các trường hợp bất khả kháng</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Nếu mất điện, mất kết nối internet sinh viên cần thông báo ngay (bằng gọi điện thoại/nhắn tin) cho CBCT và Phòng ĐBCL để được bố trí thi ở buổi thi/kỳ thi khác.</a:t>
            </a:r>
          </a:p>
          <a:p>
            <a:pPr marL="342900" lvl="0" indent="-342900" algn="just">
              <a:lnSpc>
                <a:spcPct val="107000"/>
              </a:lnSpc>
              <a:spcAft>
                <a:spcPts val="800"/>
              </a:spcAft>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Vì một lý do khách quan nào đó mà không thể tiếp tục làm bài thi và có sự xác nhận của CBCT, sinh viên sẽ được bố trí thi ở buổi thi/kỳ thi khác.</a:t>
            </a:r>
          </a:p>
        </p:txBody>
      </p:sp>
    </p:spTree>
    <p:extLst>
      <p:ext uri="{BB962C8B-B14F-4D97-AF65-F5344CB8AC3E}">
        <p14:creationId xmlns:p14="http://schemas.microsoft.com/office/powerpoint/2010/main" val="393579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5" name="TextBox 4">
            <a:extLst>
              <a:ext uri="{FF2B5EF4-FFF2-40B4-BE49-F238E27FC236}">
                <a16:creationId xmlns:a16="http://schemas.microsoft.com/office/drawing/2014/main" id="{14A68A40-3013-4123-A4CC-4BAB89A2B2D4}"/>
              </a:ext>
            </a:extLst>
          </p:cNvPr>
          <p:cNvSpPr txBox="1"/>
          <p:nvPr/>
        </p:nvSpPr>
        <p:spPr>
          <a:xfrm>
            <a:off x="1209821" y="2456837"/>
            <a:ext cx="9891943" cy="2444836"/>
          </a:xfrm>
          <a:prstGeom prst="rect">
            <a:avLst/>
          </a:prstGeom>
          <a:noFill/>
        </p:spPr>
        <p:txBody>
          <a:bodyPr wrap="square">
            <a:spAutoFit/>
          </a:bodyPr>
          <a:lstStyle/>
          <a:p>
            <a:pPr algn="just">
              <a:lnSpc>
                <a:spcPct val="107000"/>
              </a:lnSpc>
              <a:spcAft>
                <a:spcPts val="800"/>
              </a:spcAft>
            </a:pPr>
            <a:r>
              <a:rPr lang="en-US" sz="2200" b="1">
                <a:effectLst/>
                <a:latin typeface="Cambria" panose="02040503050406030204" pitchFamily="18" charset="0"/>
                <a:ea typeface="Cambria" panose="02040503050406030204" pitchFamily="18" charset="0"/>
                <a:cs typeface="Times New Roman" panose="02020603050405020304" pitchFamily="18" charset="0"/>
              </a:rPr>
              <a:t>Quyền thẩm định bài thi của Nhà trường</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ü"/>
            </a:pPr>
            <a:r>
              <a:rPr lang="en-US" sz="2200">
                <a:effectLst/>
                <a:latin typeface="Cambria" panose="02040503050406030204" pitchFamily="18" charset="0"/>
                <a:ea typeface="Cambria" panose="02040503050406030204" pitchFamily="18" charset="0"/>
                <a:cs typeface="Times New Roman" panose="02020603050405020304" pitchFamily="18" charset="0"/>
              </a:rPr>
              <a:t>Nhà trường có quyền tổ chức xem xét lại kết quả bài thi của sinh viên nếu:</a:t>
            </a:r>
          </a:p>
          <a:p>
            <a:pPr marL="342900" lvl="0" indent="-342900" algn="just">
              <a:lnSpc>
                <a:spcPct val="107000"/>
              </a:lnSpc>
              <a:buFont typeface="Wingdings" panose="05000000000000000000" pitchFamily="2" charset="2"/>
              <a:buChar char="ü"/>
            </a:pPr>
            <a:r>
              <a:rPr lang="en-US" sz="2200">
                <a:effectLst/>
                <a:latin typeface="Cambria" panose="02040503050406030204" pitchFamily="18" charset="0"/>
                <a:ea typeface="Cambria" panose="02040503050406030204" pitchFamily="18" charset="0"/>
                <a:cs typeface="Times New Roman" panose="02020603050405020304" pitchFamily="18" charset="0"/>
              </a:rPr>
              <a:t>Có sự khác biệt lớn giữa điểm quá trình và điểm thi cuối học kỳ.</a:t>
            </a:r>
          </a:p>
          <a:p>
            <a:pPr marL="342900" lvl="0" indent="-342900" algn="just">
              <a:lnSpc>
                <a:spcPct val="107000"/>
              </a:lnSpc>
              <a:buFont typeface="Wingdings" panose="05000000000000000000" pitchFamily="2" charset="2"/>
              <a:buChar char="ü"/>
            </a:pPr>
            <a:r>
              <a:rPr lang="en-US" sz="2200">
                <a:effectLst/>
                <a:latin typeface="Cambria" panose="02040503050406030204" pitchFamily="18" charset="0"/>
                <a:ea typeface="Cambria" panose="02040503050406030204" pitchFamily="18" charset="0"/>
                <a:cs typeface="Times New Roman" panose="02020603050405020304" pitchFamily="18" charset="0"/>
              </a:rPr>
              <a:t>Có biên bản ghi nhận vi phạm của sinh viên do CBCT hoặc thanh tra lập.</a:t>
            </a:r>
          </a:p>
          <a:p>
            <a:pPr marL="342900" lvl="0" indent="-342900" algn="just">
              <a:lnSpc>
                <a:spcPct val="107000"/>
              </a:lnSpc>
              <a:spcAft>
                <a:spcPts val="800"/>
              </a:spcAft>
              <a:buFont typeface="Wingdings" panose="05000000000000000000" pitchFamily="2" charset="2"/>
              <a:buChar char="ü"/>
            </a:pPr>
            <a:r>
              <a:rPr lang="en-US" sz="2200">
                <a:effectLst/>
                <a:latin typeface="Cambria" panose="02040503050406030204" pitchFamily="18" charset="0"/>
                <a:ea typeface="Cambria" panose="02040503050406030204" pitchFamily="18" charset="0"/>
                <a:cs typeface="Times New Roman" panose="02020603050405020304" pitchFamily="18" charset="0"/>
              </a:rPr>
              <a:t>Dữ liệu làm bài của sinh viên được lưu trên hệ thống cho biết các dấu hiệu không bình thường.</a:t>
            </a:r>
          </a:p>
        </p:txBody>
      </p:sp>
    </p:spTree>
    <p:extLst>
      <p:ext uri="{BB962C8B-B14F-4D97-AF65-F5344CB8AC3E}">
        <p14:creationId xmlns:p14="http://schemas.microsoft.com/office/powerpoint/2010/main" val="325175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5" name="TextBox 4">
            <a:extLst>
              <a:ext uri="{FF2B5EF4-FFF2-40B4-BE49-F238E27FC236}">
                <a16:creationId xmlns:a16="http://schemas.microsoft.com/office/drawing/2014/main" id="{7EC5A2BA-52E9-41BB-8AA4-9EF6CF22A830}"/>
              </a:ext>
            </a:extLst>
          </p:cNvPr>
          <p:cNvSpPr txBox="1"/>
          <p:nvPr/>
        </p:nvSpPr>
        <p:spPr>
          <a:xfrm>
            <a:off x="1252025" y="2098582"/>
            <a:ext cx="9903655" cy="2807115"/>
          </a:xfrm>
          <a:prstGeom prst="rect">
            <a:avLst/>
          </a:prstGeom>
          <a:noFill/>
        </p:spPr>
        <p:txBody>
          <a:bodyPr wrap="square">
            <a:spAutoFit/>
          </a:bodyPr>
          <a:lstStyle/>
          <a:p>
            <a:pPr algn="just">
              <a:lnSpc>
                <a:spcPct val="107000"/>
              </a:lnSpc>
              <a:spcAft>
                <a:spcPts val="800"/>
              </a:spcAft>
            </a:pPr>
            <a:r>
              <a:rPr lang="en-US" sz="2200" i="1" u="sng">
                <a:effectLst/>
                <a:latin typeface="Cambria" panose="02040503050406030204" pitchFamily="18" charset="0"/>
                <a:ea typeface="Cambria" panose="02040503050406030204" pitchFamily="18" charset="0"/>
                <a:cs typeface="Times New Roman" panose="02020603050405020304" pitchFamily="18" charset="0"/>
              </a:rPr>
              <a:t>Ghi chú:</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p>
            <a:pPr marL="180340" indent="-180340" algn="just">
              <a:lnSpc>
                <a:spcPct val="107000"/>
              </a:lnSpc>
              <a:spcAft>
                <a:spcPts val="800"/>
              </a:spcAft>
            </a:pPr>
            <a:r>
              <a:rPr lang="en-US" sz="2200">
                <a:effectLst/>
                <a:latin typeface="Cambria" panose="02040503050406030204" pitchFamily="18" charset="0"/>
                <a:ea typeface="Cambria" panose="02040503050406030204" pitchFamily="18" charset="0"/>
                <a:cs typeface="Times New Roman" panose="02020603050405020304" pitchFamily="18" charset="0"/>
              </a:rPr>
              <a:t>1) Sinh viên vào thi thử  kỳ thi do Nhà trường tổ chức để kiểm tra máy tính, webcam, camera điện thoại và tài khoản đăng nhập MS Teams. Nếu sinh viên không thực hiện thi thử, sinh viên phải chịu trách nhiệm theo quy định.</a:t>
            </a:r>
          </a:p>
          <a:p>
            <a:pPr marL="180340" indent="-180340" algn="just">
              <a:lnSpc>
                <a:spcPct val="107000"/>
              </a:lnSpc>
              <a:spcAft>
                <a:spcPts val="800"/>
              </a:spcAft>
            </a:pPr>
            <a:r>
              <a:rPr lang="en-US" sz="2200">
                <a:effectLst/>
                <a:latin typeface="Cambria" panose="02040503050406030204" pitchFamily="18" charset="0"/>
                <a:ea typeface="Cambria" panose="02040503050406030204" pitchFamily="18" charset="0"/>
                <a:cs typeface="Times New Roman" panose="02020603050405020304" pitchFamily="18" charset="0"/>
              </a:rPr>
              <a:t>2) Sinh viên có quyền xin hoãn thi nếu không đáp ứng đủ điều kiện tối thiểu nêu trên. Sinh viên dùng tài khoản email Nhà trường cấp, điền vào Forms trực tuyến để xin hoãn thi.</a:t>
            </a:r>
          </a:p>
        </p:txBody>
      </p:sp>
    </p:spTree>
    <p:extLst>
      <p:ext uri="{BB962C8B-B14F-4D97-AF65-F5344CB8AC3E}">
        <p14:creationId xmlns:p14="http://schemas.microsoft.com/office/powerpoint/2010/main" val="28367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5" name="TextBox 4">
            <a:extLst>
              <a:ext uri="{FF2B5EF4-FFF2-40B4-BE49-F238E27FC236}">
                <a16:creationId xmlns:a16="http://schemas.microsoft.com/office/drawing/2014/main" id="{533D0BB8-09A4-428A-A00C-10647650D6F6}"/>
              </a:ext>
            </a:extLst>
          </p:cNvPr>
          <p:cNvSpPr txBox="1"/>
          <p:nvPr/>
        </p:nvSpPr>
        <p:spPr>
          <a:xfrm>
            <a:off x="1294227" y="3238445"/>
            <a:ext cx="9807537" cy="428259"/>
          </a:xfrm>
          <a:prstGeom prst="rect">
            <a:avLst/>
          </a:prstGeom>
          <a:noFill/>
        </p:spPr>
        <p:txBody>
          <a:bodyPr wrap="square">
            <a:spAutoFit/>
          </a:bodyPr>
          <a:lstStyle/>
          <a:p>
            <a:pPr marL="180340" indent="-180340" algn="ctr">
              <a:lnSpc>
                <a:spcPct val="107000"/>
              </a:lnSpc>
              <a:spcAft>
                <a:spcPts val="800"/>
              </a:spcAft>
            </a:pPr>
            <a:r>
              <a:rPr lang="en-US" sz="2200">
                <a:effectLst/>
                <a:latin typeface="Cambria" panose="02040503050406030204" pitchFamily="18" charset="0"/>
                <a:ea typeface="Cambria" panose="02040503050406030204" pitchFamily="18" charset="0"/>
                <a:cs typeface="Times New Roman" panose="02020603050405020304" pitchFamily="18" charset="0"/>
              </a:rPr>
              <a:t>Link xin hoãn thi: </a:t>
            </a:r>
            <a:r>
              <a:rPr lang="en-US" sz="2200" u="sng">
                <a:solidFill>
                  <a:srgbClr val="0563C1"/>
                </a:solidFill>
                <a:effectLst/>
                <a:latin typeface="Cambria" panose="02040503050406030204" pitchFamily="18" charset="0"/>
                <a:ea typeface="Cambria" panose="02040503050406030204" pitchFamily="18" charset="0"/>
                <a:cs typeface="Times New Roman" panose="02020603050405020304" pitchFamily="18" charset="0"/>
                <a:hlinkClick r:id="rId3"/>
              </a:rPr>
              <a:t>https://forms.office.com/r/EAEicbiqCa</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2177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5" name="TextBox 4">
            <a:extLst>
              <a:ext uri="{FF2B5EF4-FFF2-40B4-BE49-F238E27FC236}">
                <a16:creationId xmlns:a16="http://schemas.microsoft.com/office/drawing/2014/main" id="{831DDDA5-16E9-4DAD-8174-4A096A69D2E3}"/>
              </a:ext>
            </a:extLst>
          </p:cNvPr>
          <p:cNvSpPr txBox="1"/>
          <p:nvPr/>
        </p:nvSpPr>
        <p:spPr>
          <a:xfrm>
            <a:off x="1294227" y="3238445"/>
            <a:ext cx="9807537" cy="428259"/>
          </a:xfrm>
          <a:prstGeom prst="rect">
            <a:avLst/>
          </a:prstGeom>
          <a:noFill/>
        </p:spPr>
        <p:txBody>
          <a:bodyPr wrap="square">
            <a:spAutoFit/>
          </a:bodyPr>
          <a:lstStyle/>
          <a:p>
            <a:pPr marL="180340" indent="-180340" algn="ctr">
              <a:lnSpc>
                <a:spcPct val="107000"/>
              </a:lnSpc>
              <a:spcAft>
                <a:spcPts val="800"/>
              </a:spcAft>
            </a:pPr>
            <a:r>
              <a:rPr lang="en-US" sz="2200">
                <a:effectLst/>
                <a:latin typeface="Cambria" panose="02040503050406030204" pitchFamily="18" charset="0"/>
                <a:ea typeface="Cambria" panose="02040503050406030204" pitchFamily="18" charset="0"/>
                <a:cs typeface="Times New Roman" panose="02020603050405020304" pitchFamily="18" charset="0"/>
              </a:rPr>
              <a:t>CHÚC CÁC EM THI TỐT!</a:t>
            </a:r>
          </a:p>
        </p:txBody>
      </p:sp>
    </p:spTree>
    <p:extLst>
      <p:ext uri="{BB962C8B-B14F-4D97-AF65-F5344CB8AC3E}">
        <p14:creationId xmlns:p14="http://schemas.microsoft.com/office/powerpoint/2010/main" val="18904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6" name="Content Placeholder 5">
            <a:extLst>
              <a:ext uri="{FF2B5EF4-FFF2-40B4-BE49-F238E27FC236}">
                <a16:creationId xmlns:a16="http://schemas.microsoft.com/office/drawing/2014/main" id="{ED9C5F1C-FAF6-4E21-BB69-3DFC24D0D7C9}"/>
              </a:ext>
            </a:extLst>
          </p:cNvPr>
          <p:cNvSpPr>
            <a:spLocks noGrp="1"/>
          </p:cNvSpPr>
          <p:nvPr>
            <p:ph idx="1"/>
          </p:nvPr>
        </p:nvSpPr>
        <p:spPr>
          <a:xfrm>
            <a:off x="1097280" y="1845734"/>
            <a:ext cx="10058400" cy="4442524"/>
          </a:xfrm>
        </p:spPr>
        <p:txBody>
          <a:bodyPr>
            <a:noAutofit/>
          </a:bodyPr>
          <a:lstStyle/>
          <a:p>
            <a:pPr marL="0" indent="0" algn="just">
              <a:lnSpc>
                <a:spcPct val="107000"/>
              </a:lnSpc>
              <a:spcAft>
                <a:spcPts val="800"/>
              </a:spcAft>
              <a:buNone/>
            </a:pPr>
            <a:r>
              <a:rPr lang="en-US" sz="2200" b="1">
                <a:effectLst/>
                <a:latin typeface="Cambria" panose="02040503050406030204" pitchFamily="18" charset="0"/>
                <a:ea typeface="Cambria" panose="02040503050406030204" pitchFamily="18" charset="0"/>
                <a:cs typeface="Times New Roman" panose="02020603050405020304" pitchFamily="18" charset="0"/>
              </a:rPr>
              <a:t>Điều kiện tối thiểu sinh viên cần chuẩn bị</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p>
            <a:pPr lvl="0" algn="just">
              <a:lnSpc>
                <a:spcPct val="107000"/>
              </a:lnSpc>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01 thiết bị có camera, có cài đặt MS Teams và trình duyệt Safe Exam Browser (SEB), kết nối được internet. Ví dụ thiết bị là một trong ba trường hợp sau đây:</a:t>
            </a:r>
          </a:p>
          <a:p>
            <a:pPr marL="708660" indent="-342900" algn="just">
              <a:lnSpc>
                <a:spcPct val="107000"/>
              </a:lnSpc>
              <a:buFont typeface="Wingdings" panose="05000000000000000000" pitchFamily="2" charset="2"/>
              <a:buChar char="ü"/>
            </a:pPr>
            <a:r>
              <a:rPr lang="en-US" sz="2200">
                <a:effectLst/>
                <a:latin typeface="Cambria" panose="02040503050406030204" pitchFamily="18" charset="0"/>
                <a:ea typeface="Cambria" panose="02040503050406030204" pitchFamily="18" charset="0"/>
                <a:cs typeface="Times New Roman" panose="02020603050405020304" pitchFamily="18" charset="0"/>
              </a:rPr>
              <a:t>+ 01 máy tính và 01 webcam;</a:t>
            </a:r>
          </a:p>
          <a:p>
            <a:pPr marL="708660" indent="-342900" algn="just">
              <a:lnSpc>
                <a:spcPct val="107000"/>
              </a:lnSpc>
              <a:buFont typeface="Wingdings" panose="05000000000000000000" pitchFamily="2" charset="2"/>
              <a:buChar char="ü"/>
            </a:pPr>
            <a:r>
              <a:rPr lang="en-US" sz="2200">
                <a:effectLst/>
                <a:latin typeface="Cambria" panose="02040503050406030204" pitchFamily="18" charset="0"/>
                <a:ea typeface="Cambria" panose="02040503050406030204" pitchFamily="18" charset="0"/>
                <a:cs typeface="Times New Roman" panose="02020603050405020304" pitchFamily="18" charset="0"/>
              </a:rPr>
              <a:t>+ 01 máy tính và 01 điện thoại có camera, cài Teams;</a:t>
            </a:r>
          </a:p>
          <a:p>
            <a:pPr marL="708660" indent="-342900" algn="just">
              <a:lnSpc>
                <a:spcPct val="107000"/>
              </a:lnSpc>
              <a:buFont typeface="Wingdings" panose="05000000000000000000" pitchFamily="2" charset="2"/>
              <a:buChar char="ü"/>
            </a:pPr>
            <a:r>
              <a:rPr lang="en-US" sz="2200">
                <a:effectLst/>
                <a:latin typeface="Cambria" panose="02040503050406030204" pitchFamily="18" charset="0"/>
                <a:ea typeface="Cambria" panose="02040503050406030204" pitchFamily="18" charset="0"/>
                <a:cs typeface="Times New Roman" panose="02020603050405020304" pitchFamily="18" charset="0"/>
              </a:rPr>
              <a:t>+ 01 máy tính xách tay có webcam.</a:t>
            </a:r>
          </a:p>
          <a:p>
            <a:pPr lvl="0" algn="just">
              <a:lnSpc>
                <a:spcPct val="107000"/>
              </a:lnSpc>
              <a:spcAft>
                <a:spcPts val="800"/>
              </a:spcAft>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Thiết bị liên lạc với CBCT (điện thoại bàn, điện thoại di động) trong trường hợp thiết bị tham gia thi trực tuyến bị mất kết nối internet, kết nối không ổn định, camera hỏng, thiết bị có camera bị hỏng, mất điện ngoài ý muốn.</a:t>
            </a:r>
          </a:p>
          <a:p>
            <a:pPr>
              <a:buFont typeface="Wingdings" panose="05000000000000000000" pitchFamily="2" charset="2"/>
              <a:buChar char="Ø"/>
            </a:pPr>
            <a:endParaRPr lang="en-US" sz="22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925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6" name="Content Placeholder 5">
            <a:extLst>
              <a:ext uri="{FF2B5EF4-FFF2-40B4-BE49-F238E27FC236}">
                <a16:creationId xmlns:a16="http://schemas.microsoft.com/office/drawing/2014/main" id="{ED9C5F1C-FAF6-4E21-BB69-3DFC24D0D7C9}"/>
              </a:ext>
            </a:extLst>
          </p:cNvPr>
          <p:cNvSpPr>
            <a:spLocks noGrp="1"/>
          </p:cNvSpPr>
          <p:nvPr>
            <p:ph idx="1"/>
          </p:nvPr>
        </p:nvSpPr>
        <p:spPr/>
        <p:txBody>
          <a:bodyPr>
            <a:normAutofit/>
          </a:bodyPr>
          <a:lstStyle/>
          <a:p>
            <a:pPr marL="0" indent="0" algn="just">
              <a:lnSpc>
                <a:spcPct val="107000"/>
              </a:lnSpc>
              <a:spcAft>
                <a:spcPts val="800"/>
              </a:spcAft>
              <a:buNone/>
            </a:pPr>
            <a:r>
              <a:rPr lang="en-US" sz="2200" b="1">
                <a:effectLst/>
                <a:latin typeface="Cambria" panose="02040503050406030204" pitchFamily="18" charset="0"/>
                <a:ea typeface="Cambria" panose="02040503050406030204" pitchFamily="18" charset="0"/>
                <a:cs typeface="Times New Roman" panose="02020603050405020304" pitchFamily="18" charset="0"/>
              </a:rPr>
              <a:t>Thiết bị (máy tính/điện thoại) phục vụ thi cần đảm bảo</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p>
            <a:pPr lvl="0" algn="just">
              <a:lnSpc>
                <a:spcPct val="107000"/>
              </a:lnSpc>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Camera và micro hoạt động bình thường;</a:t>
            </a:r>
          </a:p>
          <a:p>
            <a:pPr lvl="0" algn="just">
              <a:lnSpc>
                <a:spcPct val="107000"/>
              </a:lnSpc>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Đăng nhập MS Teams bằng tài khoản (masosinhvien@student.humg.edu.vn) do Nhà trường cung cấp;</a:t>
            </a:r>
          </a:p>
          <a:p>
            <a:pPr lvl="0" algn="just">
              <a:lnSpc>
                <a:spcPct val="107000"/>
              </a:lnSpc>
              <a:spcAft>
                <a:spcPts val="800"/>
              </a:spcAft>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Máy tính cài đặt MS Teams và trình duyệt Safe Exam Browser (SEB), kết nối được internet.</a:t>
            </a:r>
          </a:p>
          <a:p>
            <a:pPr>
              <a:buFont typeface="Wingdings" panose="05000000000000000000" pitchFamily="2" charset="2"/>
              <a:buChar char="Ø"/>
            </a:pPr>
            <a:endParaRPr lang="en-US" sz="22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885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6" name="Content Placeholder 5">
            <a:extLst>
              <a:ext uri="{FF2B5EF4-FFF2-40B4-BE49-F238E27FC236}">
                <a16:creationId xmlns:a16="http://schemas.microsoft.com/office/drawing/2014/main" id="{ED9C5F1C-FAF6-4E21-BB69-3DFC24D0D7C9}"/>
              </a:ext>
            </a:extLst>
          </p:cNvPr>
          <p:cNvSpPr>
            <a:spLocks noGrp="1"/>
          </p:cNvSpPr>
          <p:nvPr>
            <p:ph idx="1"/>
          </p:nvPr>
        </p:nvSpPr>
        <p:spPr/>
        <p:txBody>
          <a:bodyPr>
            <a:normAutofit/>
          </a:bodyPr>
          <a:lstStyle/>
          <a:p>
            <a:pPr marL="0" indent="0" algn="just">
              <a:lnSpc>
                <a:spcPct val="107000"/>
              </a:lnSpc>
              <a:spcAft>
                <a:spcPts val="800"/>
              </a:spcAft>
              <a:buNone/>
            </a:pPr>
            <a:r>
              <a:rPr lang="en-US" sz="2200" b="1">
                <a:effectLst/>
                <a:latin typeface="Cambria" panose="02040503050406030204" pitchFamily="18" charset="0"/>
                <a:ea typeface="Cambria" panose="02040503050406030204" pitchFamily="18" charset="0"/>
                <a:cs typeface="Times New Roman" panose="02020603050405020304" pitchFamily="18" charset="0"/>
              </a:rPr>
              <a:t>Chuẩn bị trước khi vào làm bài thi</a:t>
            </a:r>
            <a:endParaRPr lang="en-US" sz="2200">
              <a:effectLst/>
              <a:latin typeface="Cambria" panose="02040503050406030204" pitchFamily="18" charset="0"/>
              <a:ea typeface="Cambria" panose="02040503050406030204" pitchFamily="18" charset="0"/>
              <a:cs typeface="Times New Roman" panose="02020603050405020304" pitchFamily="18" charset="0"/>
            </a:endParaRPr>
          </a:p>
          <a:p>
            <a:pPr lvl="0" algn="just">
              <a:lnSpc>
                <a:spcPct val="107000"/>
              </a:lnSpc>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Nghiên cứu kỹ quy chế thi, quy định của các hình thức thi.</a:t>
            </a:r>
          </a:p>
          <a:p>
            <a:pPr lvl="0" algn="just">
              <a:lnSpc>
                <a:spcPct val="107000"/>
              </a:lnSpc>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Không gian nơi sinh viên ngồi làm bài thi cần yên tĩnh, không có người lại xung quanh, gọn gàng, ánh sáng phù hợp để hình ảnh trên camera rõ nét.</a:t>
            </a:r>
          </a:p>
          <a:p>
            <a:pPr lvl="0" algn="just">
              <a:lnSpc>
                <a:spcPct val="107000"/>
              </a:lnSpc>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Sinh viên cần ăn mặc chỉnh tề khi làm bài thi.</a:t>
            </a:r>
          </a:p>
          <a:p>
            <a:pPr lvl="0" algn="just">
              <a:lnSpc>
                <a:spcPct val="107000"/>
              </a:lnSpc>
              <a:spcAft>
                <a:spcPts val="800"/>
              </a:spcAft>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Để thẻ sinh viên trên mặt bàn, thuận lợi cho CBCT kiểm tra/chụp ảnh khi được yêu cầu.</a:t>
            </a:r>
            <a:endParaRPr lang="en-US" sz="22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41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18" name="TextBox 17">
            <a:extLst>
              <a:ext uri="{FF2B5EF4-FFF2-40B4-BE49-F238E27FC236}">
                <a16:creationId xmlns:a16="http://schemas.microsoft.com/office/drawing/2014/main" id="{8254C5E1-80EF-4DB5-AFCB-BED531592266}"/>
              </a:ext>
            </a:extLst>
          </p:cNvPr>
          <p:cNvSpPr txBox="1"/>
          <p:nvPr/>
        </p:nvSpPr>
        <p:spPr>
          <a:xfrm>
            <a:off x="1294228" y="2110044"/>
            <a:ext cx="2686929" cy="3477875"/>
          </a:xfrm>
          <a:prstGeom prst="rect">
            <a:avLst/>
          </a:prstGeom>
          <a:noFill/>
        </p:spPr>
        <p:txBody>
          <a:bodyPr wrap="square">
            <a:spAutoFit/>
          </a:bodyPr>
          <a:lstStyle/>
          <a:p>
            <a:pPr algn="just"/>
            <a:r>
              <a:rPr lang="vi-VN" sz="2200">
                <a:latin typeface="Cambria" panose="02040503050406030204" pitchFamily="18" charset="0"/>
                <a:ea typeface="Cambria" panose="02040503050406030204" pitchFamily="18" charset="0"/>
              </a:rPr>
              <a:t>Điều chỉnh webcam để quay rõ khuôn mặt và không gian phía sau sinh viên như Hình 1.</a:t>
            </a:r>
          </a:p>
          <a:p>
            <a:pPr algn="just"/>
            <a:endParaRPr lang="vi-VN" sz="2200">
              <a:latin typeface="Cambria" panose="02040503050406030204" pitchFamily="18" charset="0"/>
              <a:ea typeface="Cambria" panose="02040503050406030204" pitchFamily="18" charset="0"/>
            </a:endParaRPr>
          </a:p>
          <a:p>
            <a:pPr algn="just"/>
            <a:r>
              <a:rPr lang="vi-VN" sz="2200">
                <a:latin typeface="Cambria" panose="02040503050406030204" pitchFamily="18" charset="0"/>
                <a:ea typeface="Cambria" panose="02040503050406030204" pitchFamily="18" charset="0"/>
              </a:rPr>
              <a:t> </a:t>
            </a:r>
          </a:p>
          <a:p>
            <a:pPr algn="just"/>
            <a:r>
              <a:rPr lang="vi-VN" sz="2200" i="1">
                <a:latin typeface="Cambria" panose="02040503050406030204" pitchFamily="18" charset="0"/>
                <a:ea typeface="Cambria" panose="02040503050406030204" pitchFamily="18" charset="0"/>
              </a:rPr>
              <a:t>Hình 1: Hình ảnh webcam trên máy tính.</a:t>
            </a:r>
          </a:p>
        </p:txBody>
      </p:sp>
      <p:pic>
        <p:nvPicPr>
          <p:cNvPr id="15" name="Picture 14">
            <a:extLst>
              <a:ext uri="{FF2B5EF4-FFF2-40B4-BE49-F238E27FC236}">
                <a16:creationId xmlns:a16="http://schemas.microsoft.com/office/drawing/2014/main" id="{6136138A-8BFB-4E25-A5A4-4696799046D5}"/>
              </a:ext>
            </a:extLst>
          </p:cNvPr>
          <p:cNvPicPr>
            <a:picLocks noChangeAspect="1"/>
          </p:cNvPicPr>
          <p:nvPr/>
        </p:nvPicPr>
        <p:blipFill>
          <a:blip r:embed="rId3"/>
          <a:stretch>
            <a:fillRect/>
          </a:stretch>
        </p:blipFill>
        <p:spPr>
          <a:xfrm>
            <a:off x="4713807" y="1854649"/>
            <a:ext cx="6450127" cy="4133446"/>
          </a:xfrm>
          <a:prstGeom prst="rect">
            <a:avLst/>
          </a:prstGeom>
        </p:spPr>
      </p:pic>
    </p:spTree>
    <p:extLst>
      <p:ext uri="{BB962C8B-B14F-4D97-AF65-F5344CB8AC3E}">
        <p14:creationId xmlns:p14="http://schemas.microsoft.com/office/powerpoint/2010/main" val="328134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7" name="TextBox 6">
            <a:extLst>
              <a:ext uri="{FF2B5EF4-FFF2-40B4-BE49-F238E27FC236}">
                <a16:creationId xmlns:a16="http://schemas.microsoft.com/office/drawing/2014/main" id="{8A5CED66-A8B7-4372-912E-8BC60128B938}"/>
              </a:ext>
            </a:extLst>
          </p:cNvPr>
          <p:cNvSpPr txBox="1"/>
          <p:nvPr/>
        </p:nvSpPr>
        <p:spPr>
          <a:xfrm>
            <a:off x="1280160" y="2224631"/>
            <a:ext cx="2039815" cy="3326488"/>
          </a:xfrm>
          <a:prstGeom prst="rect">
            <a:avLst/>
          </a:prstGeom>
          <a:noFill/>
        </p:spPr>
        <p:txBody>
          <a:bodyPr wrap="square">
            <a:spAutoFit/>
          </a:bodyPr>
          <a:lstStyle/>
          <a:p>
            <a:pPr marL="457200" algn="just">
              <a:lnSpc>
                <a:spcPct val="107000"/>
              </a:lnSpc>
            </a:pPr>
            <a:r>
              <a:rPr lang="en-US" sz="2200">
                <a:latin typeface="Cambria" panose="02040503050406030204" pitchFamily="18" charset="0"/>
                <a:ea typeface="Cambria" panose="02040503050406030204" pitchFamily="18" charset="0"/>
                <a:cs typeface="Times New Roman" panose="02020603050405020304" pitchFamily="18" charset="0"/>
              </a:rPr>
              <a:t>H</a:t>
            </a:r>
            <a:r>
              <a:rPr lang="en-US" sz="2200">
                <a:effectLst/>
                <a:latin typeface="Cambria" panose="02040503050406030204" pitchFamily="18" charset="0"/>
                <a:ea typeface="Cambria" panose="02040503050406030204" pitchFamily="18" charset="0"/>
                <a:cs typeface="Times New Roman" panose="02020603050405020304" pitchFamily="18" charset="0"/>
              </a:rPr>
              <a:t>oặc, </a:t>
            </a:r>
          </a:p>
          <a:p>
            <a:pPr lvl="0" algn="just">
              <a:lnSpc>
                <a:spcPct val="107000"/>
              </a:lnSpc>
              <a:spcAft>
                <a:spcPts val="800"/>
              </a:spcAft>
            </a:pPr>
            <a:r>
              <a:rPr lang="en-US" sz="2200">
                <a:effectLst/>
                <a:latin typeface="Cambria" panose="02040503050406030204" pitchFamily="18" charset="0"/>
                <a:ea typeface="Cambria" panose="02040503050406030204" pitchFamily="18" charset="0"/>
                <a:cs typeface="Times New Roman" panose="02020603050405020304" pitchFamily="18" charset="0"/>
              </a:rPr>
              <a:t>Camera điện thoại quay rõ sinh viên, tay để trên bàn và màn hình máy tính khi làm bài thi như Hình 2/ Hình 3.</a:t>
            </a:r>
          </a:p>
        </p:txBody>
      </p:sp>
      <p:pic>
        <p:nvPicPr>
          <p:cNvPr id="5" name="Picture 4">
            <a:extLst>
              <a:ext uri="{FF2B5EF4-FFF2-40B4-BE49-F238E27FC236}">
                <a16:creationId xmlns:a16="http://schemas.microsoft.com/office/drawing/2014/main" id="{5FB47C5D-F398-4AB6-ADF9-F7E7AE546220}"/>
              </a:ext>
            </a:extLst>
          </p:cNvPr>
          <p:cNvPicPr>
            <a:picLocks noChangeAspect="1"/>
          </p:cNvPicPr>
          <p:nvPr/>
        </p:nvPicPr>
        <p:blipFill>
          <a:blip r:embed="rId3"/>
          <a:stretch>
            <a:fillRect/>
          </a:stretch>
        </p:blipFill>
        <p:spPr>
          <a:xfrm>
            <a:off x="3838246" y="2349914"/>
            <a:ext cx="3491022" cy="2612731"/>
          </a:xfrm>
          <a:prstGeom prst="rect">
            <a:avLst/>
          </a:prstGeom>
        </p:spPr>
      </p:pic>
      <p:pic>
        <p:nvPicPr>
          <p:cNvPr id="9" name="Picture 8">
            <a:extLst>
              <a:ext uri="{FF2B5EF4-FFF2-40B4-BE49-F238E27FC236}">
                <a16:creationId xmlns:a16="http://schemas.microsoft.com/office/drawing/2014/main" id="{3369D910-14E4-459A-9D7E-53FC7EAF82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5494" y="2349182"/>
            <a:ext cx="3491022" cy="2537555"/>
          </a:xfrm>
          <a:prstGeom prst="rect">
            <a:avLst/>
          </a:prstGeom>
          <a:noFill/>
          <a:ln>
            <a:noFill/>
          </a:ln>
        </p:spPr>
      </p:pic>
      <p:sp>
        <p:nvSpPr>
          <p:cNvPr id="11" name="TextBox 10">
            <a:extLst>
              <a:ext uri="{FF2B5EF4-FFF2-40B4-BE49-F238E27FC236}">
                <a16:creationId xmlns:a16="http://schemas.microsoft.com/office/drawing/2014/main" id="{DE47EEEF-41C2-482E-BA3F-E42E34AF29D3}"/>
              </a:ext>
            </a:extLst>
          </p:cNvPr>
          <p:cNvSpPr txBox="1"/>
          <p:nvPr/>
        </p:nvSpPr>
        <p:spPr>
          <a:xfrm>
            <a:off x="4470009" y="5168091"/>
            <a:ext cx="6098344" cy="430887"/>
          </a:xfrm>
          <a:prstGeom prst="rect">
            <a:avLst/>
          </a:prstGeom>
          <a:noFill/>
        </p:spPr>
        <p:txBody>
          <a:bodyPr wrap="square">
            <a:spAutoFit/>
          </a:bodyPr>
          <a:lstStyle/>
          <a:p>
            <a:pPr algn="ctr"/>
            <a:r>
              <a:rPr lang="en-US" sz="2200" i="1">
                <a:effectLst/>
                <a:latin typeface="Cambria" panose="02040503050406030204" pitchFamily="18" charset="0"/>
                <a:ea typeface="Cambria" panose="02040503050406030204" pitchFamily="18" charset="0"/>
              </a:rPr>
              <a:t>Hình 2 &amp; 3: Hình ảnh từ camera điện thoại.</a:t>
            </a:r>
            <a:endParaRPr lang="en-US" sz="2200" i="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2805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5" name="TextBox 4">
            <a:extLst>
              <a:ext uri="{FF2B5EF4-FFF2-40B4-BE49-F238E27FC236}">
                <a16:creationId xmlns:a16="http://schemas.microsoft.com/office/drawing/2014/main" id="{449C8E2F-DE8E-4DC9-A0BC-0DACC45C65FA}"/>
              </a:ext>
            </a:extLst>
          </p:cNvPr>
          <p:cNvSpPr txBox="1"/>
          <p:nvPr/>
        </p:nvSpPr>
        <p:spPr>
          <a:xfrm>
            <a:off x="1266091" y="2645719"/>
            <a:ext cx="9835673" cy="1152816"/>
          </a:xfrm>
          <a:prstGeom prst="rect">
            <a:avLst/>
          </a:prstGeom>
          <a:noFill/>
        </p:spPr>
        <p:txBody>
          <a:bodyPr wrap="square">
            <a:spAutoFit/>
          </a:bodyPr>
          <a:lstStyle/>
          <a:p>
            <a:pPr marL="342900" lvl="0" indent="-342900" algn="just">
              <a:lnSpc>
                <a:spcPct val="107000"/>
              </a:lnSpc>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Sinh viên sử dụng thiết bị dự thi theo quy định trong suốt thời gian thi;</a:t>
            </a:r>
          </a:p>
          <a:p>
            <a:pPr marL="342900" lvl="0" indent="-342900" algn="just">
              <a:lnSpc>
                <a:spcPct val="107000"/>
              </a:lnSpc>
              <a:spcAft>
                <a:spcPts val="800"/>
              </a:spcAft>
              <a:buFont typeface="Wingdings" panose="05000000000000000000" pitchFamily="2" charset="2"/>
              <a:buChar char="Ø"/>
            </a:pPr>
            <a:r>
              <a:rPr lang="en-US" sz="2200">
                <a:effectLst/>
                <a:latin typeface="Cambria" panose="02040503050406030204" pitchFamily="18" charset="0"/>
                <a:ea typeface="Cambria" panose="02040503050406030204" pitchFamily="18" charset="0"/>
                <a:cs typeface="Times New Roman" panose="02020603050405020304" pitchFamily="18" charset="0"/>
              </a:rPr>
              <a:t>Bật loa trên máy tính để nghe các yêu cầu từ CBCT. Tắt loa của điện thoại, tắt micro trên ứng dụng MS Teams trên điện thoại để không gây nhiễu âm thanh.</a:t>
            </a:r>
          </a:p>
        </p:txBody>
      </p:sp>
    </p:spTree>
    <p:extLst>
      <p:ext uri="{BB962C8B-B14F-4D97-AF65-F5344CB8AC3E}">
        <p14:creationId xmlns:p14="http://schemas.microsoft.com/office/powerpoint/2010/main" val="419595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3"/>
          <a:stretch>
            <a:fillRect/>
          </a:stretch>
        </p:blipFill>
        <p:spPr>
          <a:xfrm>
            <a:off x="9748336" y="229702"/>
            <a:ext cx="1353429" cy="1353429"/>
          </a:xfrm>
          <a:prstGeom prst="rect">
            <a:avLst/>
          </a:prstGeom>
        </p:spPr>
      </p:pic>
      <p:pic>
        <p:nvPicPr>
          <p:cNvPr id="13" name="Picture 12">
            <a:extLst>
              <a:ext uri="{FF2B5EF4-FFF2-40B4-BE49-F238E27FC236}">
                <a16:creationId xmlns:a16="http://schemas.microsoft.com/office/drawing/2014/main" id="{F2F668AD-1905-4B9F-8FD9-DBE78EEA559C}"/>
              </a:ext>
            </a:extLst>
          </p:cNvPr>
          <p:cNvPicPr>
            <a:picLocks noChangeAspect="1"/>
          </p:cNvPicPr>
          <p:nvPr/>
        </p:nvPicPr>
        <p:blipFill>
          <a:blip r:embed="rId4"/>
          <a:stretch>
            <a:fillRect/>
          </a:stretch>
        </p:blipFill>
        <p:spPr>
          <a:xfrm>
            <a:off x="225083" y="1435539"/>
            <a:ext cx="11966917" cy="6034410"/>
          </a:xfrm>
          <a:prstGeom prst="rect">
            <a:avLst/>
          </a:prstGeom>
        </p:spPr>
      </p:pic>
    </p:spTree>
    <p:extLst>
      <p:ext uri="{BB962C8B-B14F-4D97-AF65-F5344CB8AC3E}">
        <p14:creationId xmlns:p14="http://schemas.microsoft.com/office/powerpoint/2010/main" val="48391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D1B7-FBCB-4C3D-872C-160A26CCAE9B}"/>
              </a:ext>
            </a:extLst>
          </p:cNvPr>
          <p:cNvSpPr>
            <a:spLocks noGrp="1"/>
          </p:cNvSpPr>
          <p:nvPr>
            <p:ph type="title"/>
          </p:nvPr>
        </p:nvSpPr>
        <p:spPr>
          <a:xfrm>
            <a:off x="1097280" y="286603"/>
            <a:ext cx="10058400" cy="979489"/>
          </a:xfrm>
        </p:spPr>
        <p:txBody>
          <a:bodyPr>
            <a:normAutofit/>
          </a:bodyPr>
          <a:lstStyle/>
          <a:p>
            <a:r>
              <a:rPr lang="en-US" sz="2400" b="1">
                <a:effectLst/>
                <a:latin typeface="Cambria" panose="02040503050406030204" pitchFamily="18" charset="0"/>
                <a:ea typeface="Cambria" panose="02040503050406030204" pitchFamily="18" charset="0"/>
                <a:cs typeface="Times New Roman" panose="02020603050405020304" pitchFamily="18" charset="0"/>
              </a:rPr>
              <a:t>Một số quy định cụ thể về thi kết thúc học phần trên MS Teams</a:t>
            </a:r>
            <a:endParaRPr lang="en-US" sz="240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CB9E6E86-42E8-4289-A29E-19AE1C09394F}"/>
              </a:ext>
            </a:extLst>
          </p:cNvPr>
          <p:cNvPicPr>
            <a:picLocks noChangeAspect="1"/>
          </p:cNvPicPr>
          <p:nvPr/>
        </p:nvPicPr>
        <p:blipFill>
          <a:blip r:embed="rId2"/>
          <a:stretch>
            <a:fillRect/>
          </a:stretch>
        </p:blipFill>
        <p:spPr>
          <a:xfrm>
            <a:off x="9748336" y="229702"/>
            <a:ext cx="1353429" cy="1353429"/>
          </a:xfrm>
          <a:prstGeom prst="rect">
            <a:avLst/>
          </a:prstGeom>
        </p:spPr>
      </p:pic>
      <p:sp>
        <p:nvSpPr>
          <p:cNvPr id="5" name="TextBox 4">
            <a:extLst>
              <a:ext uri="{FF2B5EF4-FFF2-40B4-BE49-F238E27FC236}">
                <a16:creationId xmlns:a16="http://schemas.microsoft.com/office/drawing/2014/main" id="{73CDBD7B-9D79-4344-8FAA-AE451047C090}"/>
              </a:ext>
            </a:extLst>
          </p:cNvPr>
          <p:cNvSpPr txBox="1"/>
          <p:nvPr/>
        </p:nvSpPr>
        <p:spPr>
          <a:xfrm>
            <a:off x="1252025" y="3090263"/>
            <a:ext cx="9903655" cy="790537"/>
          </a:xfrm>
          <a:prstGeom prst="rect">
            <a:avLst/>
          </a:prstGeom>
          <a:noFill/>
        </p:spPr>
        <p:txBody>
          <a:bodyPr wrap="square">
            <a:spAutoFit/>
          </a:bodyPr>
          <a:lstStyle/>
          <a:p>
            <a:pPr algn="just">
              <a:lnSpc>
                <a:spcPct val="107000"/>
              </a:lnSpc>
              <a:spcAft>
                <a:spcPts val="800"/>
              </a:spcAft>
            </a:pPr>
            <a:r>
              <a:rPr lang="en-US" sz="2200" i="1" u="sng">
                <a:effectLst/>
                <a:latin typeface="Cambria" panose="02040503050406030204" pitchFamily="18" charset="0"/>
                <a:ea typeface="Cambria" panose="02040503050406030204" pitchFamily="18" charset="0"/>
                <a:cs typeface="Times New Roman" panose="02020603050405020304" pitchFamily="18" charset="0"/>
              </a:rPr>
              <a:t>Ghi chú</a:t>
            </a:r>
            <a:r>
              <a:rPr lang="en-US" sz="2200" i="1">
                <a:effectLst/>
                <a:latin typeface="Cambria" panose="02040503050406030204" pitchFamily="18" charset="0"/>
                <a:ea typeface="Cambria" panose="02040503050406030204" pitchFamily="18" charset="0"/>
                <a:cs typeface="Times New Roman" panose="02020603050405020304" pitchFamily="18" charset="0"/>
              </a:rPr>
              <a:t>:</a:t>
            </a:r>
            <a:r>
              <a:rPr lang="en-US" sz="2200">
                <a:effectLst/>
                <a:latin typeface="Cambria" panose="02040503050406030204" pitchFamily="18" charset="0"/>
                <a:ea typeface="Cambria" panose="02040503050406030204" pitchFamily="18" charset="0"/>
                <a:cs typeface="Times New Roman" panose="02020603050405020304" pitchFamily="18" charset="0"/>
              </a:rPr>
              <a:t> Các vi phạm có thể được ghi nhận khi Phòng ĐBCL, CBCT xem lại hình ảnh quay lại của MS Teams.</a:t>
            </a:r>
          </a:p>
        </p:txBody>
      </p:sp>
    </p:spTree>
    <p:extLst>
      <p:ext uri="{BB962C8B-B14F-4D97-AF65-F5344CB8AC3E}">
        <p14:creationId xmlns:p14="http://schemas.microsoft.com/office/powerpoint/2010/main" val="463324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BCHT HK2 Hương&quot;/&gt;&lt;object type=&quot;2&quot; unique_id=&quot;10002&quot;&gt;&lt;object type=&quot;3&quot; unique_id=&quot;10003&quot;&gt;&lt;property id=&quot;20148&quot; value=&quot;5&quot;/&gt;&lt;property id=&quot;20300&quot; value=&quot;Slide 1 - &amp;quot;  TRƯỜNG ĐẠI HỌC MỎ ĐỊA CHẤT PHÒNG ĐẢM BẢO CHẤT LƯỢNG GIÁO DỤC    Một số quy định cụ thể về thi kết thúc học phần t&quot;/&gt;&lt;property id=&quot;20307&quot; value=&quot;256&quot;/&gt;&lt;property id=&quot;20309&quot; value=&quot;-1&quot;/&gt;&lt;/object&gt;&lt;object type=&quot;3&quot; unique_id=&quot;10872&quot;&gt;&lt;property id=&quot;20148&quot; value=&quot;5&quot;/&gt;&lt;property id=&quot;20300&quot; value=&quot;Slide 2 - &amp;quot;Một số quy định cụ thể về thi kết thúc học phần trên MS Teams&amp;quot;&quot;/&gt;&lt;property id=&quot;20307&quot; value=&quot;257&quot;/&gt;&lt;/object&gt;&lt;object type=&quot;3&quot; unique_id=&quot;11008&quot;&gt;&lt;property id=&quot;20148&quot; value=&quot;5&quot;/&gt;&lt;property id=&quot;20300&quot; value=&quot;Slide 3 - &amp;quot;Một số quy định cụ thể về thi kết thúc học phần trên MS Teams&amp;quot;&quot;/&gt;&lt;property id=&quot;20307&quot; value=&quot;258&quot;/&gt;&lt;/object&gt;&lt;object type=&quot;3&quot; unique_id=&quot;11009&quot;&gt;&lt;property id=&quot;20148&quot; value=&quot;5&quot;/&gt;&lt;property id=&quot;20300&quot; value=&quot;Slide 4 - &amp;quot;Một số quy định cụ thể về thi kết thúc học phần trên MS Teams&amp;quot;&quot;/&gt;&lt;property id=&quot;20307&quot; value=&quot;259&quot;/&gt;&lt;/object&gt;&lt;object type=&quot;3&quot; unique_id=&quot;11010&quot;&gt;&lt;property id=&quot;20148&quot; value=&quot;5&quot;/&gt;&lt;property id=&quot;20300&quot; value=&quot;Slide 5 - &amp;quot;Một số quy định cụ thể về thi kết thúc học phần trên MS Teams&amp;quot;&quot;/&gt;&lt;property id=&quot;20307&quot; value=&quot;260&quot;/&gt;&lt;/object&gt;&lt;object type=&quot;3&quot; unique_id=&quot;11011&quot;&gt;&lt;property id=&quot;20148&quot; value=&quot;5&quot;/&gt;&lt;property id=&quot;20300&quot; value=&quot;Slide 6 - &amp;quot;Một số quy định cụ thể về thi kết thúc học phần trên MS Teams&amp;quot;&quot;/&gt;&lt;property id=&quot;20307&quot; value=&quot;261&quot;/&gt;&lt;/object&gt;&lt;object type=&quot;3&quot; unique_id=&quot;11012&quot;&gt;&lt;property id=&quot;20148&quot; value=&quot;5&quot;/&gt;&lt;property id=&quot;20300&quot; value=&quot;Slide 7 - &amp;quot;Một số quy định cụ thể về thi kết thúc học phần trên MS Teams&amp;quot;&quot;/&gt;&lt;property id=&quot;20307&quot; value=&quot;262&quot;/&gt;&lt;/object&gt;&lt;object type=&quot;3&quot; unique_id=&quot;11013&quot;&gt;&lt;property id=&quot;20148&quot; value=&quot;5&quot;/&gt;&lt;property id=&quot;20300&quot; value=&quot;Slide 8 - &amp;quot;Một số quy định cụ thể về thi kết thúc học phần trên MS Teams&amp;quot;&quot;/&gt;&lt;property id=&quot;20307&quot; value=&quot;263&quot;/&gt;&lt;/object&gt;&lt;object type=&quot;3&quot; unique_id=&quot;11014&quot;&gt;&lt;property id=&quot;20148&quot; value=&quot;5&quot;/&gt;&lt;property id=&quot;20300&quot; value=&quot;Slide 9 - &amp;quot;Một số quy định cụ thể về thi kết thúc học phần trên MS Teams&amp;quot;&quot;/&gt;&lt;property id=&quot;20307&quot; value=&quot;265&quot;/&gt;&lt;/object&gt;&lt;object type=&quot;3&quot; unique_id=&quot;11015&quot;&gt;&lt;property id=&quot;20148&quot; value=&quot;5&quot;/&gt;&lt;property id=&quot;20300&quot; value=&quot;Slide 10 - &amp;quot;Một số quy định cụ thể về thi kết thúc học phần trên MS Teams&amp;quot;&quot;/&gt;&lt;property id=&quot;20307&quot; value=&quot;266&quot;/&gt;&lt;/object&gt;&lt;object type=&quot;3&quot; unique_id=&quot;11016&quot;&gt;&lt;property id=&quot;20148&quot; value=&quot;5&quot;/&gt;&lt;property id=&quot;20300&quot; value=&quot;Slide 11 - &amp;quot;Một số quy định cụ thể về thi kết thúc học phần trên MS Teams&amp;quot;&quot;/&gt;&lt;property id=&quot;20307&quot; value=&quot;264&quot;/&gt;&lt;/object&gt;&lt;object type=&quot;3&quot; unique_id=&quot;11017&quot;&gt;&lt;property id=&quot;20148&quot; value=&quot;5&quot;/&gt;&lt;property id=&quot;20300&quot; value=&quot;Slide 12 - &amp;quot;Một số quy định cụ thể về thi kết thúc học phần trên MS Teams&amp;quot;&quot;/&gt;&lt;property id=&quot;20307&quot; value=&quot;267&quot;/&gt;&lt;/object&gt;&lt;object type=&quot;3&quot; unique_id=&quot;11018&quot;&gt;&lt;property id=&quot;20148&quot; value=&quot;5&quot;/&gt;&lt;property id=&quot;20300&quot; value=&quot;Slide 13 - &amp;quot;Một số quy định cụ thể về thi kết thúc học phần trên MS Teams&amp;quot;&quot;/&gt;&lt;property id=&quot;20307&quot; value=&quot;268&quot;/&gt;&lt;/object&gt;&lt;object type=&quot;3&quot; unique_id=&quot;11019&quot;&gt;&lt;property id=&quot;20148&quot; value=&quot;5&quot;/&gt;&lt;property id=&quot;20300&quot; value=&quot;Slide 14 - &amp;quot;Một số quy định cụ thể về thi kết thúc học phần trên MS Teams&amp;quot;&quot;/&gt;&lt;property id=&quot;20307&quot; value=&quot;269&quot;/&gt;&lt;/object&gt;&lt;/object&gt;&lt;object type=&quot;8&quot; unique_id=&quot;10052&quot;&gt;&lt;/object&gt;&lt;object type=&quot;4&quot; unique_id=&quot;10105&quot;&gt;&lt;/object&gt;&lt;object type=&quot;10&quot; unique_id=&quot;10106&quot;&gt;&lt;object type=&quot;11&quot; unique_id=&quot;1010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PPSNARRATION" val="1,311467905,C:\Users\dell 5450\Desktop\Toán online June-2021\Dky thi online\HUMG online\Tập huấn GV\Phụ lục 5 (Sinh viên)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7&quot;/&gt;&lt;lineCharCount val=&quot;12&quot;/&gt;&lt;lineCharCount val=&quot;1&quot;/&gt;&lt;lineCharCount val=&quot;1&quot;/&gt;&lt;lineCharCount val=&quot;28&quot;/&gt;&lt;lineCharCount val=&quot;1&quot;/&gt;&lt;lineCharCount val=&quot;1&quot;/&gt;&lt;lineCharCount val=&quot;35&quot;/&gt;&lt;lineCharCount val=&quot;1&quot;/&gt;&lt;/TableIndex&gt;&lt;/ShapeTextInfo&gt;"/>
  <p:tag name="HTML_SHAPEINFO" val="&lt;ThreeDShapeInfo&gt;&lt;uuid val=&quot;&quot;/&gt;&lt;isInvalidForFieldText val=&quot;0&quot;/&gt;&lt;Image&gt;&lt;filename val=&quot;C:\Users\DELL54~1\AppData\Local\Temp\~Ca28A\data\asimages\{A6B2AB80-4233-4D3E-8568-5496A3B24CD1}_1.png&quot;/&gt;&lt;left val=&quot;85&quot;/&gt;&lt;top val=&quot;56&quot;/&gt;&lt;width val=&quot;793&quot;/&gt;&lt;height val=&quot;354&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31&quot;/&gt;&lt;/TableIndex&gt;&lt;/ShapeTextInfo&gt;"/>
  <p:tag name="HTML_SHAPEINFO" val="&lt;ThreeDShapeInfo&gt;&lt;uuid val=&quot;&quot;/&gt;&lt;isInvalidForFieldText val=&quot;0&quot;/&gt;&lt;Image&gt;&lt;filename val=&quot;C:\Users\DELL54~1\AppData\Local\Temp\~Ca28A\data\asimages\{163953B9-41B7-453D-A94C-4B04772A02BC}_1.png&quot;/&gt;&lt;left val=&quot;86&quot;/&gt;&lt;top val=&quot;402&quot;/&gt;&lt;width val=&quot;793&quot;/&gt;&lt;height val=&quot;9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358</TotalTime>
  <Words>981</Words>
  <Application>Microsoft Office PowerPoint</Application>
  <PresentationFormat>Widescreen</PresentationFormat>
  <Paragraphs>55</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Wingdings</vt:lpstr>
      <vt:lpstr>Retrospect</vt:lpstr>
      <vt:lpstr>  TRƯỜNG ĐẠI HỌC MỎ ĐỊA CHẤT PHÒNG ĐẢM BẢO CHẤT LƯỢNG GIÁO DỤC    Một số quy định cụ thể về thi kết thúc học phần trên MS Teams  (Phụ lục 5)  </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lpstr>Một số quy định cụ thể về thi kết thúc học phần trên MS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TRƯỜNG ĐẠI HỌC MỎ ĐỊA CHẤT BỘ MÔN TOÁN  BÁO CÁO HỌC THUẬT  HK2 NĂM HỌC 2019-2020   NHÓM TỰ ĐẲNG CẤU TRONG KHÔNG GIAN Cn </dc:title>
  <dc:creator>Nguyen Thi Lan Huong</dc:creator>
  <cp:lastModifiedBy>Phòng ĐBCLGD</cp:lastModifiedBy>
  <cp:revision>67</cp:revision>
  <dcterms:created xsi:type="dcterms:W3CDTF">2020-06-04T02:07:06Z</dcterms:created>
  <dcterms:modified xsi:type="dcterms:W3CDTF">2021-06-01T06:04:06Z</dcterms:modified>
</cp:coreProperties>
</file>