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5" r:id="rId2"/>
    <p:sldId id="286" r:id="rId3"/>
    <p:sldId id="289" r:id="rId4"/>
    <p:sldId id="290" r:id="rId5"/>
    <p:sldId id="291" r:id="rId6"/>
    <p:sldId id="292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814A6-9A9F-4C01-BF29-D0849464BC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C01A-3067-4DC8-A35C-78736CABE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6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A01F7B-35A6-49C3-BB78-6D58EB1ED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04EC2DB-0169-43E6-8B49-ED0D235A1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F7ABE6-092D-4E64-9586-C4DC0A63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C33B-6E21-4C5F-916D-97AF1990CFD5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BD3B6C4-0B62-45C8-AA3C-459926AF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0D153F9-D4A9-4C24-BF5D-D39DB712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3A8-90BA-4167-B071-B2446AC6A9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58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ADE93C-680C-4AAF-A5FC-0F980E9A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D89892A-CEBC-44F1-8DF3-DCEB8AB4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85D376-AE54-4532-A242-4651B9E0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C33B-6E21-4C5F-916D-97AF1990CFD5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AC4EE2F-E6B4-41B4-89EE-3294F100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552D21-CFB6-4037-ABC2-3285353D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3A8-90BA-4167-B071-B2446AC6A9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66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592C734-4597-43C2-865B-FC5A6E702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6F62525-2115-4581-9DB1-842486F52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51A9DEA-761C-4CCA-822E-8F1F9615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C33B-6E21-4C5F-916D-97AF1990CFD5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61F071-ACF2-40F3-8EE1-6495ADD3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1DC945-97AA-483F-9B02-72D5BC74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3A8-90BA-4167-B071-B2446AC6A9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14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D37427-AE99-4E96-9262-DB15F597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896504A-389A-4D2C-9BD6-F343B420A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F1506DD-5006-477A-9AD7-17ACBE79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C33B-6E21-4C5F-916D-97AF1990CFD5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9CF99F-1029-4257-9453-EA020613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4B26C9-A9E2-4A44-88D0-C9054BF2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3A8-90BA-4167-B071-B2446AC6A9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851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DBC922-F6C5-4041-B82E-5A0F6F83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9A689A8-3503-44E4-9B78-15857028A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37AAD7-D931-4E1D-8547-77842F73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C33B-6E21-4C5F-916D-97AF1990CFD5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5DB7002-BC70-4A65-A75D-4B0A5A49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8BD1AC6-574F-41D9-BCA7-280CE9CB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3A8-90BA-4167-B071-B2446AC6A9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3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680858-B517-485F-AA69-6402E73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CC358E-0088-4562-BB68-8BBB179FD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493363-B495-41A8-9A47-8B1C7A468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BE064C6-900C-448B-9839-F25E49B4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C33B-6E21-4C5F-916D-97AF1990CFD5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C86103-D5E0-4D49-9260-BB007DD4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5B55CF-A936-4F8F-8DD1-8D3EB511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3A8-90BA-4167-B071-B2446AC6A9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90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D62A6A-19FA-4EFC-8BED-33DB7597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1EC23F-F713-4552-8F28-BA577CF88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5227C1F-15E4-4FA6-BCFE-D7A1CA26A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F41EB9D-8EBF-4D49-A32F-A27E37AA1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9E98EA1-CC80-454E-BE7F-B9E2C8B93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4C44B44-5740-4389-B076-CDC76A4C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C33B-6E21-4C5F-916D-97AF1990CFD5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5F26F46-7926-46E2-B28E-84E315F2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9ADB3F4-9713-45DD-8966-E02DE56F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3A8-90BA-4167-B071-B2446AC6A9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843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11285D-03CD-466B-BC58-025DD47C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AEEAF71-4A4D-4A75-9F34-92D959F5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C33B-6E21-4C5F-916D-97AF1990CFD5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752C351-1A22-4D72-B6F6-8FE28FCA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ACDBDAE-D1B9-4F1B-AE13-7A2247A7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3A8-90BA-4167-B071-B2446AC6A9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19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D2A7F7F-08EC-43E8-AB90-E6F353C0C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C33B-6E21-4C5F-916D-97AF1990CFD5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B07E891-37C9-4769-BB42-3D57CB6D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74DB206-A06B-4613-8BB3-6CE61E37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3A8-90BA-4167-B071-B2446AC6A9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401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9B82A9-CF1A-45FD-A590-0E9DCED6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EAC0D8-03FB-45DE-A25E-8F8F42BBB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001D602-4C47-43BC-AFA4-50E293B2C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3EAFD59-8E9E-4599-826A-8A9604F6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C33B-6E21-4C5F-916D-97AF1990CFD5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64B2BED-B551-40CB-8EEC-719DAD7B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85A65E-7A53-4633-A257-66389251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3A8-90BA-4167-B071-B2446AC6A9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476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A65D642-D975-426D-B916-BD68BB4F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7AE6B84-BBFE-42B3-9338-3121F85FB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F57FA84-E25B-4EBC-9E6E-1D644BDB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7904D2D-8BBE-4CE4-954E-8356060A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C33B-6E21-4C5F-916D-97AF1990CFD5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FE46BFF-52E0-4F12-836B-70544B49D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83D7795-2B01-48AA-9F77-B135214A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3A8-90BA-4167-B071-B2446AC6A9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91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3600F7D-ED04-4938-B9FC-4B3B50CB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955EA6A-2EEE-4208-873C-71DABDCE7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01F927-8626-4798-AE1E-F75C4EC1B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0C33B-6E21-4C5F-916D-97AF1990CFD5}" type="datetimeFigureOut">
              <a:rPr lang="vi-VN" smtClean="0"/>
              <a:t>16/02/2022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227FB5-E951-4855-A7F4-DE111226D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6CAB67-F4A4-4144-8169-3CF161576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283A8-90BA-4167-B071-B2446AC6A9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866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0" r="1000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9058"/>
            <a:ext cx="1450912" cy="13596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7400" y="90057"/>
            <a:ext cx="7924800" cy="1129148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 GIÁO DỤC VÀ ĐÀO TẠO</a:t>
            </a:r>
            <a:br>
              <a:rPr lang="en-US" sz="2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 ĐẠI HỌC MỎ - ĐỊA CHẤT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66914" y="2160586"/>
            <a:ext cx="8512175" cy="2438400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LỄ KHAI GIẢNG 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KHÓA HỌC ĐÀO TẠO TIẾN SĨ  2019-2022 VÀ THẠC SĨ 2019-2021 (K39)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021114" y="5867401"/>
            <a:ext cx="7924800" cy="831271"/>
          </a:xfrm>
          <a:prstGeom prst="rect">
            <a:avLst/>
          </a:prstGeom>
        </p:spPr>
        <p:txBody>
          <a:bodyPr vert="horz" lIns="98462" tIns="49232" rIns="98462" bIns="4923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 NỘI 11/2019</a:t>
            </a:r>
          </a:p>
        </p:txBody>
      </p:sp>
      <p:sp>
        <p:nvSpPr>
          <p:cNvPr id="3" name="AutoShape 2" descr="Káº¿t quáº£ hÃ¬nh áº£nh cho huy hiá»u anh hÃ¹ng lao Äá»ng"/>
          <p:cNvSpPr>
            <a:spLocks noChangeAspect="1" noChangeArrowheads="1"/>
          </p:cNvSpPr>
          <p:nvPr/>
        </p:nvSpPr>
        <p:spPr bwMode="auto">
          <a:xfrm>
            <a:off x="1679575" y="-192612"/>
            <a:ext cx="304800" cy="4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8462" tIns="49232" rIns="98462" bIns="49232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Káº¿t quáº£ hÃ¬nh áº£nh cho huy hiá»u anh hÃ¹ng lao Äá»ng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" b="99614" l="8763" r="8969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"/>
            <a:ext cx="1219200" cy="16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1" name="Subtitle 4"/>
          <p:cNvSpPr txBox="1">
            <a:spLocks/>
          </p:cNvSpPr>
          <p:nvPr/>
        </p:nvSpPr>
        <p:spPr>
          <a:xfrm>
            <a:off x="-220980" y="1774027"/>
            <a:ext cx="12481560" cy="4312448"/>
          </a:xfrm>
          <a:prstGeom prst="rect">
            <a:avLst/>
          </a:prstGeom>
          <a:noFill/>
          <a:ln>
            <a:noFill/>
          </a:ln>
        </p:spPr>
        <p:txBody>
          <a:bodyPr vert="horz" lIns="98462" tIns="49232" rIns="98462" bIns="49232" rtlCol="0">
            <a:normAutofit/>
          </a:bodyPr>
          <a:lstStyle>
            <a:lvl1pPr marL="0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2316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4634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6951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69267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1585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53901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46220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38536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HƯỚNG DẪN BAN ĐẦU</a:t>
            </a: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DÀNH CHO SINH VIÊN </a:t>
            </a:r>
          </a:p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 F0, F1, CA BỆNH NGHI NGỜ</a:t>
            </a:r>
            <a:endParaRPr lang="en-US" sz="4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984375" y="5880700"/>
            <a:ext cx="7924800" cy="831271"/>
          </a:xfrm>
          <a:prstGeom prst="rect">
            <a:avLst/>
          </a:prstGeom>
        </p:spPr>
        <p:txBody>
          <a:bodyPr vert="horz" lIns="98462" tIns="49232" rIns="98462" bIns="4923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 NỘI 16-2-2022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4" y="39018"/>
            <a:ext cx="1364678" cy="1364678"/>
          </a:xfrm>
          <a:prstGeom prst="rect">
            <a:avLst/>
          </a:prstGeom>
        </p:spPr>
      </p:pic>
      <p:sp>
        <p:nvSpPr>
          <p:cNvPr id="10" name="Octagon 9">
            <a:extLst>
              <a:ext uri="{FF2B5EF4-FFF2-40B4-BE49-F238E27FC236}">
                <a16:creationId xmlns:a16="http://schemas.microsoft.com/office/drawing/2014/main" id="{30F8154C-7140-44CD-9736-B232B2B92EF3}"/>
              </a:ext>
            </a:extLst>
          </p:cNvPr>
          <p:cNvSpPr/>
          <p:nvPr/>
        </p:nvSpPr>
        <p:spPr>
          <a:xfrm>
            <a:off x="10858469" y="90057"/>
            <a:ext cx="1219200" cy="112914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060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0" r="1000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9058"/>
            <a:ext cx="1450912" cy="13596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7400" y="90057"/>
            <a:ext cx="7924800" cy="1129148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 GIÁO DỤC VÀ ĐÀO TẠO</a:t>
            </a:r>
            <a:br>
              <a:rPr lang="en-US" sz="2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 ĐẠI HỌC MỎ - ĐỊA CHẤT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66914" y="2160586"/>
            <a:ext cx="8512175" cy="2438400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LỄ KHAI GIẢNG 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KHÓA HỌC ĐÀO TẠO TIẾN SĨ  2019-2022 VÀ THẠC SĨ 2019-2021 (K39)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021114" y="5867401"/>
            <a:ext cx="7924800" cy="831271"/>
          </a:xfrm>
          <a:prstGeom prst="rect">
            <a:avLst/>
          </a:prstGeom>
        </p:spPr>
        <p:txBody>
          <a:bodyPr vert="horz" lIns="98462" tIns="49232" rIns="98462" bIns="4923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 NỘI 11/2019</a:t>
            </a:r>
          </a:p>
        </p:txBody>
      </p:sp>
      <p:sp>
        <p:nvSpPr>
          <p:cNvPr id="3" name="AutoShape 2" descr="Káº¿t quáº£ hÃ¬nh áº£nh cho huy hiá»u anh hÃ¹ng lao Äá»ng"/>
          <p:cNvSpPr>
            <a:spLocks noChangeAspect="1" noChangeArrowheads="1"/>
          </p:cNvSpPr>
          <p:nvPr/>
        </p:nvSpPr>
        <p:spPr bwMode="auto">
          <a:xfrm>
            <a:off x="1679575" y="-192612"/>
            <a:ext cx="304800" cy="4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8462" tIns="49232" rIns="98462" bIns="49232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Káº¿t quáº£ hÃ¬nh áº£nh cho huy hiá»u anh hÃ¹ng lao Äá»ng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" b="99614" l="8763" r="8969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"/>
            <a:ext cx="1219200" cy="16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1" name="Subtitle 4"/>
          <p:cNvSpPr txBox="1">
            <a:spLocks/>
          </p:cNvSpPr>
          <p:nvPr/>
        </p:nvSpPr>
        <p:spPr>
          <a:xfrm>
            <a:off x="0" y="1366408"/>
            <a:ext cx="12481560" cy="735468"/>
          </a:xfrm>
          <a:prstGeom prst="rect">
            <a:avLst/>
          </a:prstGeom>
          <a:noFill/>
          <a:ln>
            <a:noFill/>
          </a:ln>
        </p:spPr>
        <p:txBody>
          <a:bodyPr vert="horz" lIns="98462" tIns="49232" rIns="98462" bIns="49232" rtlCol="0">
            <a:normAutofit/>
          </a:bodyPr>
          <a:lstStyle>
            <a:lvl1pPr marL="0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2316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4634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6951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69267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1585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53901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46220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38536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 DẪN DÀNH CHO SINH VIÊN F0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4" y="39018"/>
            <a:ext cx="1364678" cy="136467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13DACA-4146-40E0-9A57-15FF49CD0B28}"/>
              </a:ext>
            </a:extLst>
          </p:cNvPr>
          <p:cNvSpPr/>
          <p:nvPr/>
        </p:nvSpPr>
        <p:spPr>
          <a:xfrm>
            <a:off x="695325" y="2047875"/>
            <a:ext cx="11058525" cy="13771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1. LIÊN HỆ NGAY VỚI Y TẾ ĐỊA PHƯƠNG (SV KTX LIÊN HỆ CÁN BỘ TRỰC KTX) ĐỂ ĐƯỢC HỖ TRỢ VỀ Y TẾ. 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1954346-8BD9-4CB4-AA4D-8D954A3FC4BF}"/>
              </a:ext>
            </a:extLst>
          </p:cNvPr>
          <p:cNvSpPr/>
          <p:nvPr/>
        </p:nvSpPr>
        <p:spPr>
          <a:xfrm>
            <a:off x="693737" y="3617642"/>
            <a:ext cx="11058525" cy="126015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2. </a:t>
            </a:r>
            <a:r>
              <a:rPr lang="en-US" sz="2000" b="1" dirty="0"/>
              <a:t>TỰ CÁCH LY TẠI NƠI CƯ TRÚ VÀ THEO DÕI SỨC KHỎE </a:t>
            </a:r>
            <a:r>
              <a:rPr lang="en-US" sz="2000" b="1" dirty="0" err="1">
                <a:solidFill>
                  <a:srgbClr val="FF0000"/>
                </a:solidFill>
              </a:rPr>
              <a:t>đủ</a:t>
            </a:r>
            <a:r>
              <a:rPr lang="en-US" sz="2000" b="1" dirty="0">
                <a:solidFill>
                  <a:srgbClr val="FF0000"/>
                </a:solidFill>
              </a:rPr>
              <a:t> 7 </a:t>
            </a:r>
            <a:r>
              <a:rPr lang="en-US" sz="2000" b="1" dirty="0" err="1">
                <a:solidFill>
                  <a:srgbClr val="FF0000"/>
                </a:solidFill>
              </a:rPr>
              <a:t>ngày</a:t>
            </a:r>
            <a:r>
              <a:rPr lang="en-US" sz="2000" b="1" dirty="0"/>
              <a:t>, TỪ KHI CÓ KẾT QUẢ ÂM TÍNH ĐƯỢC THAM GIA HỌC TẬP TẠI TRƯỜNG NHƯNG PHẢI THỰC HIỆN NGHIÊM 5K VÀ PHẢI TIẾP TỤC THEO DÕI SỨC KHỎE TRONG 7 NGÀY. (</a:t>
            </a:r>
            <a:r>
              <a:rPr lang="en-US" sz="2000" b="1" dirty="0" err="1"/>
              <a:t>Cần</a:t>
            </a:r>
            <a:r>
              <a:rPr lang="en-US" sz="2000" b="1" dirty="0"/>
              <a:t> </a:t>
            </a:r>
            <a:r>
              <a:rPr lang="en-US" sz="2000" b="1" dirty="0" err="1"/>
              <a:t>thực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 </a:t>
            </a:r>
            <a:r>
              <a:rPr lang="en-US" sz="2000" b="1" dirty="0" err="1"/>
              <a:t>xét</a:t>
            </a:r>
            <a:r>
              <a:rPr lang="en-US" sz="2000" b="1" dirty="0"/>
              <a:t> </a:t>
            </a:r>
            <a:r>
              <a:rPr lang="en-US" sz="2000" b="1" dirty="0" err="1"/>
              <a:t>nghiệm</a:t>
            </a:r>
            <a:r>
              <a:rPr lang="en-US" sz="2000" b="1" dirty="0"/>
              <a:t> 3 </a:t>
            </a:r>
            <a:r>
              <a:rPr lang="en-US" sz="2000" b="1" dirty="0" err="1"/>
              <a:t>lần-tham</a:t>
            </a:r>
            <a:r>
              <a:rPr lang="en-US" sz="2000" b="1" dirty="0"/>
              <a:t> </a:t>
            </a:r>
            <a:r>
              <a:rPr lang="en-US" sz="2000" b="1" dirty="0" err="1"/>
              <a:t>khảo</a:t>
            </a:r>
            <a:r>
              <a:rPr lang="en-US" sz="2000" b="1" dirty="0"/>
              <a:t> </a:t>
            </a:r>
            <a:r>
              <a:rPr lang="en-US" sz="2000" b="1" dirty="0" err="1"/>
              <a:t>ảnh</a:t>
            </a:r>
            <a:r>
              <a:rPr lang="en-US" sz="2000" b="1" dirty="0"/>
              <a:t> 6)</a:t>
            </a:r>
            <a:endParaRPr lang="en-US" sz="1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4C5964-F591-44C5-AD56-FCE8F20CAC75}"/>
              </a:ext>
            </a:extLst>
          </p:cNvPr>
          <p:cNvSpPr/>
          <p:nvPr/>
        </p:nvSpPr>
        <p:spPr>
          <a:xfrm>
            <a:off x="693737" y="5114357"/>
            <a:ext cx="11058525" cy="158431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3. THÔNG BÁO THÔNG TIN CÁ NHÂN: </a:t>
            </a:r>
            <a:r>
              <a:rPr lang="en-US" sz="2000" dirty="0" err="1"/>
              <a:t>Họ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, MSSV, </a:t>
            </a:r>
            <a:r>
              <a:rPr lang="en-US" sz="2000" dirty="0" err="1"/>
              <a:t>sdt</a:t>
            </a:r>
            <a:r>
              <a:rPr lang="en-US" sz="2000" dirty="0"/>
              <a:t>, </a:t>
            </a:r>
            <a:r>
              <a:rPr lang="en-US" sz="2000" dirty="0" err="1"/>
              <a:t>nơi</a:t>
            </a:r>
            <a:r>
              <a:rPr lang="en-US" sz="2000" dirty="0"/>
              <a:t> ở,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trạng</a:t>
            </a:r>
            <a:r>
              <a:rPr lang="en-US" sz="2000" dirty="0"/>
              <a:t>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lý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Covid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(DS </a:t>
            </a:r>
            <a:r>
              <a:rPr lang="en-US" sz="2000" dirty="0" err="1"/>
              <a:t>tổ</a:t>
            </a:r>
            <a:r>
              <a:rPr lang="en-US" sz="2000" dirty="0"/>
              <a:t> chi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xin</a:t>
            </a:r>
            <a:r>
              <a:rPr lang="en-US" sz="2000" dirty="0"/>
              <a:t> </a:t>
            </a:r>
            <a:r>
              <a:rPr lang="en-US" sz="2000" dirty="0" err="1"/>
              <a:t>xem</a:t>
            </a:r>
            <a:r>
              <a:rPr lang="en-US" sz="2000" dirty="0"/>
              <a:t> email </a:t>
            </a:r>
            <a:r>
              <a:rPr lang="en-US" sz="2000" dirty="0" err="1"/>
              <a:t>cá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5)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cung</a:t>
            </a:r>
            <a:r>
              <a:rPr lang="en-US" sz="2000" dirty="0"/>
              <a:t> </a:t>
            </a:r>
            <a:r>
              <a:rPr lang="en-US" sz="2000" dirty="0" err="1"/>
              <a:t>cấp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ngũ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page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y </a:t>
            </a:r>
            <a:r>
              <a:rPr lang="en-US" sz="2000" dirty="0" err="1"/>
              <a:t>tế</a:t>
            </a:r>
            <a:r>
              <a:rPr lang="en-US" sz="2000" dirty="0"/>
              <a:t> HUMG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hỗ</a:t>
            </a:r>
            <a:r>
              <a:rPr lang="en-US" sz="2000" dirty="0"/>
              <a:t> </a:t>
            </a:r>
            <a:r>
              <a:rPr lang="en-US" sz="2000" dirty="0" err="1"/>
              <a:t>trợ</a:t>
            </a:r>
            <a:r>
              <a:rPr lang="en-US" sz="2000" dirty="0"/>
              <a:t> </a:t>
            </a:r>
            <a:r>
              <a:rPr lang="en-US" sz="2000" dirty="0" err="1"/>
              <a:t>cập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gửi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cho</a:t>
            </a:r>
            <a:r>
              <a:rPr lang="en-US" sz="2000" dirty="0"/>
              <a:t> GV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sang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tuyến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dõi</a:t>
            </a:r>
            <a:r>
              <a:rPr lang="en-US" sz="2000" dirty="0"/>
              <a:t> </a:t>
            </a:r>
            <a:r>
              <a:rPr lang="en-US" sz="2000" dirty="0" err="1"/>
              <a:t>sức</a:t>
            </a:r>
            <a:r>
              <a:rPr lang="en-US" sz="2000" dirty="0"/>
              <a:t> </a:t>
            </a:r>
            <a:r>
              <a:rPr lang="en-US" sz="2000" dirty="0" err="1"/>
              <a:t>khỏe</a:t>
            </a:r>
            <a:r>
              <a:rPr lang="en-US" sz="2000" dirty="0"/>
              <a:t>.</a:t>
            </a:r>
            <a:endParaRPr lang="en-US" sz="1400" dirty="0"/>
          </a:p>
        </p:txBody>
      </p:sp>
      <p:sp>
        <p:nvSpPr>
          <p:cNvPr id="17" name="Octagon 16">
            <a:extLst>
              <a:ext uri="{FF2B5EF4-FFF2-40B4-BE49-F238E27FC236}">
                <a16:creationId xmlns:a16="http://schemas.microsoft.com/office/drawing/2014/main" id="{CF9901C9-00C3-4ECE-A178-20AC5C17BDD4}"/>
              </a:ext>
            </a:extLst>
          </p:cNvPr>
          <p:cNvSpPr/>
          <p:nvPr/>
        </p:nvSpPr>
        <p:spPr>
          <a:xfrm>
            <a:off x="10858469" y="90057"/>
            <a:ext cx="1219200" cy="112914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6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0" r="1000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9058"/>
            <a:ext cx="1450912" cy="13596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7400" y="90057"/>
            <a:ext cx="7924800" cy="1129148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 GIÁO DỤC VÀ ĐÀO TẠO</a:t>
            </a:r>
            <a:br>
              <a:rPr lang="en-US" sz="2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 ĐẠI HỌC MỎ - ĐỊA CHẤT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66914" y="2160586"/>
            <a:ext cx="8512175" cy="2438400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LỄ KHAI GIẢNG 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KHÓA HỌC ĐÀO TẠO TIẾN SĨ  2019-2022 VÀ THẠC SĨ 2019-2021 (K39)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021114" y="5867401"/>
            <a:ext cx="7924800" cy="831271"/>
          </a:xfrm>
          <a:prstGeom prst="rect">
            <a:avLst/>
          </a:prstGeom>
        </p:spPr>
        <p:txBody>
          <a:bodyPr vert="horz" lIns="98462" tIns="49232" rIns="98462" bIns="4923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 NỘI 11/2019</a:t>
            </a:r>
          </a:p>
        </p:txBody>
      </p:sp>
      <p:sp>
        <p:nvSpPr>
          <p:cNvPr id="3" name="AutoShape 2" descr="Káº¿t quáº£ hÃ¬nh áº£nh cho huy hiá»u anh hÃ¹ng lao Äá»ng"/>
          <p:cNvSpPr>
            <a:spLocks noChangeAspect="1" noChangeArrowheads="1"/>
          </p:cNvSpPr>
          <p:nvPr/>
        </p:nvSpPr>
        <p:spPr bwMode="auto">
          <a:xfrm>
            <a:off x="1679575" y="-192612"/>
            <a:ext cx="304800" cy="4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8462" tIns="49232" rIns="98462" bIns="49232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Káº¿t quáº£ hÃ¬nh áº£nh cho huy hiá»u anh hÃ¹ng lao Äá»ng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" b="99614" l="8763" r="8969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"/>
            <a:ext cx="1219200" cy="16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1" name="Subtitle 4"/>
          <p:cNvSpPr txBox="1">
            <a:spLocks/>
          </p:cNvSpPr>
          <p:nvPr/>
        </p:nvSpPr>
        <p:spPr>
          <a:xfrm>
            <a:off x="0" y="1366408"/>
            <a:ext cx="12481560" cy="735468"/>
          </a:xfrm>
          <a:prstGeom prst="rect">
            <a:avLst/>
          </a:prstGeom>
          <a:noFill/>
          <a:ln>
            <a:noFill/>
          </a:ln>
        </p:spPr>
        <p:txBody>
          <a:bodyPr vert="horz" lIns="98462" tIns="49232" rIns="98462" bIns="49232" rtlCol="0">
            <a:normAutofit/>
          </a:bodyPr>
          <a:lstStyle>
            <a:lvl1pPr marL="0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2316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4634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6951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69267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1585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53901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46220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38536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 DẪN DÀNH CHO SINH VIÊN F1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4" y="39018"/>
            <a:ext cx="1364678" cy="136467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1954346-8BD9-4CB4-AA4D-8D954A3FC4BF}"/>
              </a:ext>
            </a:extLst>
          </p:cNvPr>
          <p:cNvSpPr/>
          <p:nvPr/>
        </p:nvSpPr>
        <p:spPr>
          <a:xfrm>
            <a:off x="711517" y="1916577"/>
            <a:ext cx="11058525" cy="126015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1. THỰC HIỆN TỰ CÁCH LY VÀ THEO DÕI SỨC KHỎE, TỪ KHI CÓ KẾT QUẢ ÂM TÍNH PHẢI TIẾP TỤC THEO DÕI SỨC KHỎE TRONG 7 NGÀY TRƯỚC KHI ĐẾN TRƯỜNG.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4C5964-F591-44C5-AD56-FCE8F20CAC75}"/>
              </a:ext>
            </a:extLst>
          </p:cNvPr>
          <p:cNvSpPr/>
          <p:nvPr/>
        </p:nvSpPr>
        <p:spPr>
          <a:xfrm>
            <a:off x="693736" y="3461119"/>
            <a:ext cx="11058525" cy="13771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2. THÔNG BÁO THÔNG TIN CÁ NHÂN: </a:t>
            </a:r>
            <a:r>
              <a:rPr lang="en-US" sz="2000" dirty="0" err="1"/>
              <a:t>Họ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, MSSV, </a:t>
            </a:r>
            <a:r>
              <a:rPr lang="en-US" sz="2000" dirty="0" err="1"/>
              <a:t>sdt</a:t>
            </a:r>
            <a:r>
              <a:rPr lang="en-US" sz="2000" dirty="0"/>
              <a:t>, </a:t>
            </a:r>
            <a:r>
              <a:rPr lang="en-US" sz="2000" dirty="0" err="1"/>
              <a:t>nơi</a:t>
            </a:r>
            <a:r>
              <a:rPr lang="en-US" sz="2000" dirty="0"/>
              <a:t> ở,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trạng</a:t>
            </a:r>
            <a:r>
              <a:rPr lang="en-US" sz="2000" dirty="0"/>
              <a:t>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lý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Covid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(DS </a:t>
            </a:r>
            <a:r>
              <a:rPr lang="en-US" sz="2000" dirty="0" err="1"/>
              <a:t>tổ</a:t>
            </a:r>
            <a:r>
              <a:rPr lang="en-US" sz="2000" dirty="0"/>
              <a:t> chi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xin</a:t>
            </a:r>
            <a:r>
              <a:rPr lang="en-US" sz="2000" dirty="0"/>
              <a:t> </a:t>
            </a:r>
            <a:r>
              <a:rPr lang="en-US" sz="2000" dirty="0" err="1"/>
              <a:t>xem</a:t>
            </a:r>
            <a:r>
              <a:rPr lang="en-US" sz="2000" dirty="0"/>
              <a:t> email </a:t>
            </a:r>
            <a:r>
              <a:rPr lang="en-US" sz="2000" dirty="0" err="1"/>
              <a:t>cá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5)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cung</a:t>
            </a:r>
            <a:r>
              <a:rPr lang="en-US" sz="2000" dirty="0"/>
              <a:t> </a:t>
            </a:r>
            <a:r>
              <a:rPr lang="en-US" sz="2000" dirty="0" err="1"/>
              <a:t>cấp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ngũ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page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y </a:t>
            </a:r>
            <a:r>
              <a:rPr lang="en-US" sz="2000" dirty="0" err="1"/>
              <a:t>tế</a:t>
            </a:r>
            <a:r>
              <a:rPr lang="en-US" sz="2000" dirty="0"/>
              <a:t> HUMG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hỗ</a:t>
            </a:r>
            <a:r>
              <a:rPr lang="en-US" sz="2000" dirty="0"/>
              <a:t> </a:t>
            </a:r>
            <a:r>
              <a:rPr lang="en-US" sz="2000" dirty="0" err="1"/>
              <a:t>trợ</a:t>
            </a:r>
            <a:r>
              <a:rPr lang="en-US" sz="2000" dirty="0"/>
              <a:t> </a:t>
            </a:r>
            <a:r>
              <a:rPr lang="en-US" sz="2000" dirty="0" err="1"/>
              <a:t>cập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gửi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cho</a:t>
            </a:r>
            <a:r>
              <a:rPr lang="en-US" sz="2000" dirty="0"/>
              <a:t> GV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sang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tuyến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dõi</a:t>
            </a:r>
            <a:r>
              <a:rPr lang="en-US" sz="2000" dirty="0"/>
              <a:t> </a:t>
            </a:r>
            <a:r>
              <a:rPr lang="en-US" sz="2000" dirty="0" err="1"/>
              <a:t>sức</a:t>
            </a:r>
            <a:r>
              <a:rPr lang="en-US" sz="2000" dirty="0"/>
              <a:t> </a:t>
            </a:r>
            <a:r>
              <a:rPr lang="en-US" sz="2000" dirty="0" err="1"/>
              <a:t>khỏe</a:t>
            </a:r>
            <a:r>
              <a:rPr lang="en-US" sz="2000" dirty="0"/>
              <a:t>.</a:t>
            </a:r>
            <a:endParaRPr lang="en-US" sz="14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07C3FB-9364-4601-B8EC-F10BCB4A8DAF}"/>
              </a:ext>
            </a:extLst>
          </p:cNvPr>
          <p:cNvSpPr/>
          <p:nvPr/>
        </p:nvSpPr>
        <p:spPr>
          <a:xfrm>
            <a:off x="693735" y="5245776"/>
            <a:ext cx="11058525" cy="16077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3.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ly</a:t>
            </a:r>
            <a:r>
              <a:rPr lang="en-US" sz="2800" dirty="0"/>
              <a:t>, </a:t>
            </a:r>
            <a:r>
              <a:rPr lang="en-US" sz="2800" dirty="0" err="1"/>
              <a:t>nếu</a:t>
            </a:r>
            <a:r>
              <a:rPr lang="en-US" sz="2800" dirty="0"/>
              <a:t> ca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F1 sang F0,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dành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SV </a:t>
            </a:r>
            <a:r>
              <a:rPr lang="en-US" sz="2800" dirty="0" err="1"/>
              <a:t>là</a:t>
            </a:r>
            <a:r>
              <a:rPr lang="en-US" sz="2800" dirty="0"/>
              <a:t> ca </a:t>
            </a:r>
            <a:r>
              <a:rPr lang="en-US" sz="2800" dirty="0" err="1"/>
              <a:t>bệnh</a:t>
            </a:r>
            <a:r>
              <a:rPr lang="en-US" sz="2800" dirty="0"/>
              <a:t> F0 (</a:t>
            </a:r>
            <a:r>
              <a:rPr lang="en-US" sz="2800" dirty="0" err="1"/>
              <a:t>ảnh</a:t>
            </a:r>
            <a:r>
              <a:rPr lang="en-US" sz="2800" dirty="0"/>
              <a:t> 2). </a:t>
            </a:r>
            <a:endParaRPr lang="en-US" dirty="0"/>
          </a:p>
        </p:txBody>
      </p:sp>
      <p:sp>
        <p:nvSpPr>
          <p:cNvPr id="18" name="Octagon 17">
            <a:extLst>
              <a:ext uri="{FF2B5EF4-FFF2-40B4-BE49-F238E27FC236}">
                <a16:creationId xmlns:a16="http://schemas.microsoft.com/office/drawing/2014/main" id="{384CAF93-8451-4C36-A3F2-644A9CA9EDFA}"/>
              </a:ext>
            </a:extLst>
          </p:cNvPr>
          <p:cNvSpPr/>
          <p:nvPr/>
        </p:nvSpPr>
        <p:spPr>
          <a:xfrm>
            <a:off x="10858469" y="90057"/>
            <a:ext cx="1219200" cy="112914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33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0" r="1000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9058"/>
            <a:ext cx="1450912" cy="13596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7400" y="90057"/>
            <a:ext cx="7924800" cy="1129148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 GIÁO DỤC VÀ ĐÀO TẠO</a:t>
            </a:r>
            <a:br>
              <a:rPr lang="en-US" sz="2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 ĐẠI HỌC MỎ - ĐỊA CHẤT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66914" y="2160586"/>
            <a:ext cx="8512175" cy="2438400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LỄ KHAI GIẢNG 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KHÓA HỌC ĐÀO TẠO TIẾN SĨ  2019-2022 VÀ THẠC SĨ 2019-2021 (K39)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021114" y="5867401"/>
            <a:ext cx="7924800" cy="831271"/>
          </a:xfrm>
          <a:prstGeom prst="rect">
            <a:avLst/>
          </a:prstGeom>
        </p:spPr>
        <p:txBody>
          <a:bodyPr vert="horz" lIns="98462" tIns="49232" rIns="98462" bIns="4923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 NỘI 11/2019</a:t>
            </a:r>
          </a:p>
        </p:txBody>
      </p:sp>
      <p:sp>
        <p:nvSpPr>
          <p:cNvPr id="3" name="AutoShape 2" descr="Káº¿t quáº£ hÃ¬nh áº£nh cho huy hiá»u anh hÃ¹ng lao Äá»ng"/>
          <p:cNvSpPr>
            <a:spLocks noChangeAspect="1" noChangeArrowheads="1"/>
          </p:cNvSpPr>
          <p:nvPr/>
        </p:nvSpPr>
        <p:spPr bwMode="auto">
          <a:xfrm>
            <a:off x="1679575" y="-192612"/>
            <a:ext cx="304800" cy="4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8462" tIns="49232" rIns="98462" bIns="4923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Káº¿t quáº£ hÃ¬nh áº£nh cho huy hiá»u anh hÃ¹ng lao Äá»ng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" b="99614" l="8763" r="8969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"/>
            <a:ext cx="1219200" cy="16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1" name="Subtitle 4"/>
          <p:cNvSpPr txBox="1">
            <a:spLocks/>
          </p:cNvSpPr>
          <p:nvPr/>
        </p:nvSpPr>
        <p:spPr>
          <a:xfrm>
            <a:off x="0" y="1366408"/>
            <a:ext cx="12481560" cy="735468"/>
          </a:xfrm>
          <a:prstGeom prst="rect">
            <a:avLst/>
          </a:prstGeom>
          <a:noFill/>
          <a:ln>
            <a:noFill/>
          </a:ln>
        </p:spPr>
        <p:txBody>
          <a:bodyPr vert="horz" lIns="98462" tIns="49232" rIns="98462" bIns="49232" rtlCol="0">
            <a:normAutofit fontScale="85000" lnSpcReduction="10000"/>
          </a:bodyPr>
          <a:lstStyle>
            <a:lvl1pPr marL="0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2316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4634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6951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69267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1585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53901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46220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38536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 DẪN DÀNH CHO SINH VIÊN CA BỆNH NGHI NGỜ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4" y="39018"/>
            <a:ext cx="1364678" cy="136467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1954346-8BD9-4CB4-AA4D-8D954A3FC4BF}"/>
              </a:ext>
            </a:extLst>
          </p:cNvPr>
          <p:cNvSpPr/>
          <p:nvPr/>
        </p:nvSpPr>
        <p:spPr>
          <a:xfrm>
            <a:off x="711517" y="1916577"/>
            <a:ext cx="11058525" cy="126015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1. THỰC HIỆN TỰ CÁCH LY VÀ THEO DÕI SỨC KHỎE ÍT NHẤT 7 NGÀY, THỰC HIỆN XÉT NGHIỆM ĐỂ TỰ KIỂM TRA,  CHỈ ĐẾN TRƯỜNG SAU KHI CÓ KẾT QUẢ XÉT NGHIỆM ÂM TÍNH.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4C5964-F591-44C5-AD56-FCE8F20CAC75}"/>
              </a:ext>
            </a:extLst>
          </p:cNvPr>
          <p:cNvSpPr/>
          <p:nvPr/>
        </p:nvSpPr>
        <p:spPr>
          <a:xfrm>
            <a:off x="693736" y="3461119"/>
            <a:ext cx="11058525" cy="13771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2. THÔNG BÁO THÔNG TIN CÁ NHÂN: </a:t>
            </a:r>
            <a:r>
              <a:rPr lang="en-US" sz="2000" dirty="0" err="1"/>
              <a:t>Họ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, MSSV, </a:t>
            </a:r>
            <a:r>
              <a:rPr lang="en-US" sz="2000" dirty="0" err="1"/>
              <a:t>sdt</a:t>
            </a:r>
            <a:r>
              <a:rPr lang="en-US" sz="2000" dirty="0"/>
              <a:t>, </a:t>
            </a:r>
            <a:r>
              <a:rPr lang="en-US" sz="2000" dirty="0" err="1"/>
              <a:t>nơi</a:t>
            </a:r>
            <a:r>
              <a:rPr lang="en-US" sz="2000" dirty="0"/>
              <a:t> ở,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trạng</a:t>
            </a:r>
            <a:r>
              <a:rPr lang="en-US" sz="2000" dirty="0"/>
              <a:t>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lý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Covid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(DS </a:t>
            </a:r>
            <a:r>
              <a:rPr lang="en-US" sz="2000" dirty="0" err="1"/>
              <a:t>tổ</a:t>
            </a:r>
            <a:r>
              <a:rPr lang="en-US" sz="2000" dirty="0"/>
              <a:t> chi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xin</a:t>
            </a:r>
            <a:r>
              <a:rPr lang="en-US" sz="2000" dirty="0"/>
              <a:t> </a:t>
            </a:r>
            <a:r>
              <a:rPr lang="en-US" sz="2000" dirty="0" err="1"/>
              <a:t>xem</a:t>
            </a:r>
            <a:r>
              <a:rPr lang="en-US" sz="2000" dirty="0"/>
              <a:t> email </a:t>
            </a:r>
            <a:r>
              <a:rPr lang="en-US" sz="2000" dirty="0" err="1"/>
              <a:t>cá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5)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cung</a:t>
            </a:r>
            <a:r>
              <a:rPr lang="en-US" sz="2000" dirty="0"/>
              <a:t> </a:t>
            </a:r>
            <a:r>
              <a:rPr lang="en-US" sz="2000" dirty="0" err="1"/>
              <a:t>cấp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ngũ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page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y </a:t>
            </a:r>
            <a:r>
              <a:rPr lang="en-US" sz="2000" dirty="0" err="1"/>
              <a:t>tế</a:t>
            </a:r>
            <a:r>
              <a:rPr lang="en-US" sz="2000" dirty="0"/>
              <a:t> HUMG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hỗ</a:t>
            </a:r>
            <a:r>
              <a:rPr lang="en-US" sz="2000" dirty="0"/>
              <a:t> </a:t>
            </a:r>
            <a:r>
              <a:rPr lang="en-US" sz="2000" dirty="0" err="1"/>
              <a:t>trợ</a:t>
            </a:r>
            <a:r>
              <a:rPr lang="en-US" sz="2000" dirty="0"/>
              <a:t> </a:t>
            </a:r>
            <a:r>
              <a:rPr lang="en-US" sz="2000" dirty="0" err="1"/>
              <a:t>cập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gửi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cho</a:t>
            </a:r>
            <a:r>
              <a:rPr lang="en-US" sz="2000" dirty="0"/>
              <a:t> GV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sang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tuyến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dõi</a:t>
            </a:r>
            <a:r>
              <a:rPr lang="en-US" sz="2000" dirty="0"/>
              <a:t> </a:t>
            </a:r>
            <a:r>
              <a:rPr lang="en-US" sz="2000" dirty="0" err="1"/>
              <a:t>sức</a:t>
            </a:r>
            <a:r>
              <a:rPr lang="en-US" sz="2000" dirty="0"/>
              <a:t> </a:t>
            </a:r>
            <a:r>
              <a:rPr lang="en-US" sz="2000" dirty="0" err="1"/>
              <a:t>khỏe</a:t>
            </a:r>
            <a:r>
              <a:rPr lang="en-US" sz="2000" dirty="0"/>
              <a:t>.</a:t>
            </a:r>
            <a:endParaRPr lang="en-US" sz="14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07C3FB-9364-4601-B8EC-F10BCB4A8DAF}"/>
              </a:ext>
            </a:extLst>
          </p:cNvPr>
          <p:cNvSpPr/>
          <p:nvPr/>
        </p:nvSpPr>
        <p:spPr>
          <a:xfrm>
            <a:off x="693735" y="5245776"/>
            <a:ext cx="11058525" cy="16077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3.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ly</a:t>
            </a:r>
            <a:r>
              <a:rPr lang="en-US" sz="2800" dirty="0"/>
              <a:t>, </a:t>
            </a:r>
            <a:r>
              <a:rPr lang="en-US" sz="2800" dirty="0" err="1"/>
              <a:t>nếu</a:t>
            </a:r>
            <a:r>
              <a:rPr lang="en-US" sz="2800" dirty="0"/>
              <a:t> ca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ca </a:t>
            </a:r>
            <a:r>
              <a:rPr lang="en-US" sz="2800" dirty="0" err="1"/>
              <a:t>bênh</a:t>
            </a:r>
            <a:r>
              <a:rPr lang="en-US" sz="2800" dirty="0"/>
              <a:t> </a:t>
            </a:r>
            <a:r>
              <a:rPr lang="en-US" sz="2800" dirty="0" err="1"/>
              <a:t>nghi</a:t>
            </a:r>
            <a:r>
              <a:rPr lang="en-US" sz="2800" dirty="0"/>
              <a:t> </a:t>
            </a:r>
            <a:r>
              <a:rPr lang="en-US" sz="2800" dirty="0" err="1"/>
              <a:t>ngờ</a:t>
            </a:r>
            <a:r>
              <a:rPr lang="en-US" sz="2800" dirty="0"/>
              <a:t> sang F0,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dành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SV </a:t>
            </a:r>
            <a:r>
              <a:rPr lang="en-US" sz="2800" dirty="0" err="1"/>
              <a:t>là</a:t>
            </a:r>
            <a:r>
              <a:rPr lang="en-US" sz="2800" dirty="0"/>
              <a:t> ca </a:t>
            </a:r>
            <a:r>
              <a:rPr lang="en-US" sz="2800" dirty="0" err="1"/>
              <a:t>bệnh</a:t>
            </a:r>
            <a:r>
              <a:rPr lang="en-US" sz="2800" dirty="0"/>
              <a:t> F0 (</a:t>
            </a:r>
            <a:r>
              <a:rPr lang="en-US" sz="2800" dirty="0" err="1"/>
              <a:t>ảnh</a:t>
            </a:r>
            <a:r>
              <a:rPr lang="en-US" sz="2800" dirty="0"/>
              <a:t> 2). </a:t>
            </a:r>
            <a:endParaRPr lang="en-US" dirty="0"/>
          </a:p>
        </p:txBody>
      </p:sp>
      <p:sp>
        <p:nvSpPr>
          <p:cNvPr id="18" name="Octagon 17">
            <a:extLst>
              <a:ext uri="{FF2B5EF4-FFF2-40B4-BE49-F238E27FC236}">
                <a16:creationId xmlns:a16="http://schemas.microsoft.com/office/drawing/2014/main" id="{384CAF93-8451-4C36-A3F2-644A9CA9EDFA}"/>
              </a:ext>
            </a:extLst>
          </p:cNvPr>
          <p:cNvSpPr/>
          <p:nvPr/>
        </p:nvSpPr>
        <p:spPr>
          <a:xfrm>
            <a:off x="10858469" y="90057"/>
            <a:ext cx="1219200" cy="112914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595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0" r="1000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9058"/>
            <a:ext cx="1450912" cy="13596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7400" y="90057"/>
            <a:ext cx="7924800" cy="1129148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 GIÁO DỤC VÀ ĐÀO TẠO</a:t>
            </a:r>
            <a:br>
              <a:rPr lang="en-US" sz="2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 ĐẠI HỌC MỎ - ĐỊA CHẤT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66914" y="2160586"/>
            <a:ext cx="8512175" cy="2438400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LỄ KHAI GIẢNG 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KHÓA HỌC ĐÀO TẠO TIẾN SĨ  2019-2022 VÀ THẠC SĨ 2019-2021 (K39)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021114" y="5867401"/>
            <a:ext cx="7924800" cy="831271"/>
          </a:xfrm>
          <a:prstGeom prst="rect">
            <a:avLst/>
          </a:prstGeom>
        </p:spPr>
        <p:txBody>
          <a:bodyPr vert="horz" lIns="98462" tIns="49232" rIns="98462" bIns="4923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 NỘI 11/2019</a:t>
            </a:r>
          </a:p>
        </p:txBody>
      </p:sp>
      <p:sp>
        <p:nvSpPr>
          <p:cNvPr id="3" name="AutoShape 2" descr="Káº¿t quáº£ hÃ¬nh áº£nh cho huy hiá»u anh hÃ¹ng lao Äá»ng"/>
          <p:cNvSpPr>
            <a:spLocks noChangeAspect="1" noChangeArrowheads="1"/>
          </p:cNvSpPr>
          <p:nvPr/>
        </p:nvSpPr>
        <p:spPr bwMode="auto">
          <a:xfrm>
            <a:off x="1679575" y="-192612"/>
            <a:ext cx="304800" cy="4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8462" tIns="49232" rIns="98462" bIns="4923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Káº¿t quáº£ hÃ¬nh áº£nh cho huy hiá»u anh hÃ¹ng lao Äá»ng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" b="99614" l="8763" r="8969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"/>
            <a:ext cx="1219200" cy="16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2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1" name="Subtitle 4"/>
          <p:cNvSpPr txBox="1">
            <a:spLocks/>
          </p:cNvSpPr>
          <p:nvPr/>
        </p:nvSpPr>
        <p:spPr>
          <a:xfrm>
            <a:off x="0" y="1259904"/>
            <a:ext cx="12481560" cy="735468"/>
          </a:xfrm>
          <a:prstGeom prst="rect">
            <a:avLst/>
          </a:prstGeom>
          <a:noFill/>
          <a:ln>
            <a:noFill/>
          </a:ln>
        </p:spPr>
        <p:txBody>
          <a:bodyPr vert="horz" lIns="98462" tIns="49232" rIns="98462" bIns="49232" rtlCol="0">
            <a:normAutofit/>
          </a:bodyPr>
          <a:lstStyle>
            <a:lvl1pPr marL="0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2316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4634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6951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69267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1585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53901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46220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38536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 SÁCH TỔ TRƯỞNG TỔ COVID CỘNG ĐỒNG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4" y="39018"/>
            <a:ext cx="1364678" cy="136467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1954346-8BD9-4CB4-AA4D-8D954A3FC4BF}"/>
              </a:ext>
            </a:extLst>
          </p:cNvPr>
          <p:cNvSpPr/>
          <p:nvPr/>
        </p:nvSpPr>
        <p:spPr>
          <a:xfrm>
            <a:off x="595760" y="1857211"/>
            <a:ext cx="11058525" cy="134747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KHI SV THUỘC DIỆN CA BỆNH F0/F1/CA BỆNH NGHI NGỜ CẦN THỰC HIỆN NGHIÊM TÚC CÁC HƯỚNG DẪN LIỆT KÊ Ở CÁC ẢNH 2, 3, 4 VÀ CUNG CẤP ĐẦY ĐỦ THÔNG TIN CÁ NHÂN CHO TỔ TRƯỞNG TỔ COVID CỘNG ĐỒNG (</a:t>
            </a:r>
            <a:r>
              <a:rPr lang="en-US" sz="2000" b="1" dirty="0" err="1"/>
              <a:t>theo</a:t>
            </a:r>
            <a:r>
              <a:rPr lang="en-US" sz="2000" b="1" dirty="0"/>
              <a:t> </a:t>
            </a:r>
            <a:r>
              <a:rPr lang="en-US" sz="2000" b="1" dirty="0" err="1"/>
              <a:t>đơn</a:t>
            </a:r>
            <a:r>
              <a:rPr lang="en-US" sz="2000" b="1" dirty="0"/>
              <a:t> </a:t>
            </a:r>
            <a:r>
              <a:rPr lang="en-US" sz="2000" b="1" dirty="0" err="1"/>
              <a:t>vị</a:t>
            </a:r>
            <a:r>
              <a:rPr lang="en-US" sz="2000" b="1" dirty="0"/>
              <a:t> KHOA</a:t>
            </a:r>
            <a:r>
              <a:rPr lang="en-US" sz="2000" dirty="0"/>
              <a:t>) ĐỂ ĐƯỢC HỖ TRỢ CHUYỂN THÔNG TIN ĐẾN GV NHẰM CHUYỂN TRẠNG THÁI HỌC TRỰC TIẾP SANG TRỰC TUYẾN </a:t>
            </a:r>
            <a:endParaRPr lang="en-US" sz="1400" dirty="0"/>
          </a:p>
        </p:txBody>
      </p:sp>
      <p:sp>
        <p:nvSpPr>
          <p:cNvPr id="18" name="Octagon 17">
            <a:extLst>
              <a:ext uri="{FF2B5EF4-FFF2-40B4-BE49-F238E27FC236}">
                <a16:creationId xmlns:a16="http://schemas.microsoft.com/office/drawing/2014/main" id="{384CAF93-8451-4C36-A3F2-644A9CA9EDFA}"/>
              </a:ext>
            </a:extLst>
          </p:cNvPr>
          <p:cNvSpPr/>
          <p:nvPr/>
        </p:nvSpPr>
        <p:spPr>
          <a:xfrm>
            <a:off x="10858469" y="90057"/>
            <a:ext cx="1219200" cy="112914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5</a:t>
            </a:r>
            <a:endParaRPr lang="en-US" b="1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0A78CFE-8378-494A-BA08-9B09F7443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315881"/>
              </p:ext>
            </p:extLst>
          </p:nvPr>
        </p:nvGraphicFramePr>
        <p:xfrm>
          <a:off x="0" y="3209823"/>
          <a:ext cx="5785718" cy="3665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661">
                  <a:extLst>
                    <a:ext uri="{9D8B030D-6E8A-4147-A177-3AD203B41FA5}">
                      <a16:colId xmlns:a16="http://schemas.microsoft.com/office/drawing/2014/main" val="3832405412"/>
                    </a:ext>
                  </a:extLst>
                </a:gridCol>
                <a:gridCol w="1780580">
                  <a:extLst>
                    <a:ext uri="{9D8B030D-6E8A-4147-A177-3AD203B41FA5}">
                      <a16:colId xmlns:a16="http://schemas.microsoft.com/office/drawing/2014/main" val="3291692971"/>
                    </a:ext>
                  </a:extLst>
                </a:gridCol>
                <a:gridCol w="2116778">
                  <a:extLst>
                    <a:ext uri="{9D8B030D-6E8A-4147-A177-3AD203B41FA5}">
                      <a16:colId xmlns:a16="http://schemas.microsoft.com/office/drawing/2014/main" val="1984720133"/>
                    </a:ext>
                  </a:extLst>
                </a:gridCol>
                <a:gridCol w="1303699">
                  <a:extLst>
                    <a:ext uri="{9D8B030D-6E8A-4147-A177-3AD203B41FA5}">
                      <a16:colId xmlns:a16="http://schemas.microsoft.com/office/drawing/2014/main" val="626809087"/>
                    </a:ext>
                  </a:extLst>
                </a:gridCol>
              </a:tblGrid>
              <a:tr h="524221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Hotline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843991"/>
                  </a:ext>
                </a:extLst>
              </a:tr>
              <a:tr h="51900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Cơ Điện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 Thanh Tuấn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0982221507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215634"/>
                  </a:ext>
                </a:extLst>
              </a:tr>
              <a:tr h="53646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CNTT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Đặng Quốc Trung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0986488842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9344918"/>
                  </a:ext>
                </a:extLst>
              </a:tr>
              <a:tr h="53646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Dầu khí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Duy Mười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0985368553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3509619"/>
                  </a:ext>
                </a:extLst>
              </a:tr>
              <a:tr h="77850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KH &amp; KT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0983308746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379960"/>
                  </a:ext>
                </a:extLst>
              </a:tr>
              <a:tr h="770761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KT &amp; QTKD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Ngọc Tuấn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0919090689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898568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F79B22-D94B-471B-85A1-CFD89E8AF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966195"/>
              </p:ext>
            </p:extLst>
          </p:nvPr>
        </p:nvGraphicFramePr>
        <p:xfrm>
          <a:off x="6019800" y="3237651"/>
          <a:ext cx="6172199" cy="3650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78">
                  <a:extLst>
                    <a:ext uri="{9D8B030D-6E8A-4147-A177-3AD203B41FA5}">
                      <a16:colId xmlns:a16="http://schemas.microsoft.com/office/drawing/2014/main" val="2866244542"/>
                    </a:ext>
                  </a:extLst>
                </a:gridCol>
                <a:gridCol w="1489446">
                  <a:extLst>
                    <a:ext uri="{9D8B030D-6E8A-4147-A177-3AD203B41FA5}">
                      <a16:colId xmlns:a16="http://schemas.microsoft.com/office/drawing/2014/main" val="4179537855"/>
                    </a:ext>
                  </a:extLst>
                </a:gridCol>
                <a:gridCol w="2556901">
                  <a:extLst>
                    <a:ext uri="{9D8B030D-6E8A-4147-A177-3AD203B41FA5}">
                      <a16:colId xmlns:a16="http://schemas.microsoft.com/office/drawing/2014/main" val="278252125"/>
                    </a:ext>
                  </a:extLst>
                </a:gridCol>
                <a:gridCol w="1556974">
                  <a:extLst>
                    <a:ext uri="{9D8B030D-6E8A-4147-A177-3AD203B41FA5}">
                      <a16:colId xmlns:a16="http://schemas.microsoft.com/office/drawing/2014/main" val="1621461662"/>
                    </a:ext>
                  </a:extLst>
                </a:gridCol>
              </a:tblGrid>
              <a:tr h="57219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Hotline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8398369"/>
                  </a:ext>
                </a:extLst>
              </a:tr>
              <a:tr h="28609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Mỏ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 Mạnh Tiến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0973094737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4993327"/>
                  </a:ext>
                </a:extLst>
              </a:tr>
              <a:tr h="57219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Môi trường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Phương Đông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0969718349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194592"/>
                  </a:ext>
                </a:extLst>
              </a:tr>
              <a:tr h="1098723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TĐ–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QLĐĐ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Danh Đức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0977152988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615210"/>
                  </a:ext>
                </a:extLst>
              </a:tr>
              <a:tr h="572196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Xây dựng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 Ngọc Thái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0984130626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8251992"/>
                  </a:ext>
                </a:extLst>
              </a:tr>
              <a:tr h="549361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CTTT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 Ngọc Tuân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0978684990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6092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32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0" r="1000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9058"/>
            <a:ext cx="1450912" cy="13596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7400" y="90057"/>
            <a:ext cx="7924800" cy="1129148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 GIÁO DỤC VÀ ĐÀO TẠO</a:t>
            </a:r>
            <a:br>
              <a:rPr lang="en-US" sz="2600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 ĐẠI HỌC MỎ - ĐỊA CHẤT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66914" y="2160586"/>
            <a:ext cx="8512175" cy="2438400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LỄ KHAI GIẢNG 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KHÓA HỌC ĐÀO TẠO TIẾN SĨ  2019-2022 VÀ THẠC SĨ 2019-2021 (K39)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021114" y="5867401"/>
            <a:ext cx="7924800" cy="831271"/>
          </a:xfrm>
          <a:prstGeom prst="rect">
            <a:avLst/>
          </a:prstGeom>
        </p:spPr>
        <p:txBody>
          <a:bodyPr vert="horz" lIns="98462" tIns="49232" rIns="98462" bIns="4923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 NỘI 11/2019</a:t>
            </a:r>
          </a:p>
        </p:txBody>
      </p:sp>
      <p:sp>
        <p:nvSpPr>
          <p:cNvPr id="3" name="AutoShape 2" descr="Káº¿t quáº£ hÃ¬nh áº£nh cho huy hiá»u anh hÃ¹ng lao Äá»ng"/>
          <p:cNvSpPr>
            <a:spLocks noChangeAspect="1" noChangeArrowheads="1"/>
          </p:cNvSpPr>
          <p:nvPr/>
        </p:nvSpPr>
        <p:spPr bwMode="auto">
          <a:xfrm>
            <a:off x="1679575" y="-192612"/>
            <a:ext cx="304800" cy="4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8462" tIns="49232" rIns="98462" bIns="4923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Káº¿t quáº£ hÃ¬nh áº£nh cho huy hiá»u anh hÃ¹ng lao Äá»ng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" b="99614" l="8763" r="8969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"/>
            <a:ext cx="1219200" cy="16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1" name="Subtitle 4"/>
          <p:cNvSpPr txBox="1">
            <a:spLocks/>
          </p:cNvSpPr>
          <p:nvPr/>
        </p:nvSpPr>
        <p:spPr>
          <a:xfrm>
            <a:off x="0" y="1366408"/>
            <a:ext cx="12481560" cy="735468"/>
          </a:xfrm>
          <a:prstGeom prst="rect">
            <a:avLst/>
          </a:prstGeom>
          <a:noFill/>
          <a:ln>
            <a:noFill/>
          </a:ln>
        </p:spPr>
        <p:txBody>
          <a:bodyPr vert="horz" lIns="98462" tIns="49232" rIns="98462" bIns="49232" rtlCol="0">
            <a:normAutofit/>
          </a:bodyPr>
          <a:lstStyle>
            <a:lvl1pPr marL="0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2316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4634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76951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69267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1585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53901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46220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38536" indent="0" algn="ctr" defTabSz="984634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 DẪN QUY TRÌNH TEST CHO CA BỆNH F0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4" y="39018"/>
            <a:ext cx="1364678" cy="136467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1954346-8BD9-4CB4-AA4D-8D954A3FC4BF}"/>
              </a:ext>
            </a:extLst>
          </p:cNvPr>
          <p:cNvSpPr/>
          <p:nvPr/>
        </p:nvSpPr>
        <p:spPr>
          <a:xfrm>
            <a:off x="2858368" y="2115364"/>
            <a:ext cx="7547902" cy="10084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1. TEST LẦN ĐẦU KHI CÓ TRIỆU CHỨNG</a:t>
            </a:r>
            <a:endParaRPr lang="en-US" sz="1600" dirty="0"/>
          </a:p>
        </p:txBody>
      </p:sp>
      <p:sp>
        <p:nvSpPr>
          <p:cNvPr id="18" name="Octagon 17">
            <a:extLst>
              <a:ext uri="{FF2B5EF4-FFF2-40B4-BE49-F238E27FC236}">
                <a16:creationId xmlns:a16="http://schemas.microsoft.com/office/drawing/2014/main" id="{384CAF93-8451-4C36-A3F2-644A9CA9EDFA}"/>
              </a:ext>
            </a:extLst>
          </p:cNvPr>
          <p:cNvSpPr/>
          <p:nvPr/>
        </p:nvSpPr>
        <p:spPr>
          <a:xfrm>
            <a:off x="10858469" y="90057"/>
            <a:ext cx="1219200" cy="112914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6</a:t>
            </a:r>
            <a:endParaRPr lang="en-US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825F465-5BF4-4B18-BF3F-717FFB9A3C3C}"/>
              </a:ext>
            </a:extLst>
          </p:cNvPr>
          <p:cNvSpPr/>
          <p:nvPr/>
        </p:nvSpPr>
        <p:spPr>
          <a:xfrm>
            <a:off x="2858367" y="3453280"/>
            <a:ext cx="7547903" cy="10084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2. TEST LẦN 2 SAU ĐỦ 7 NGÀY TỰ THEO DÕI SỨC KHỎE</a:t>
            </a:r>
            <a:endParaRPr lang="en-US" sz="16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C6BD6BD-3CDF-4022-9A49-8247F196848D}"/>
              </a:ext>
            </a:extLst>
          </p:cNvPr>
          <p:cNvSpPr/>
          <p:nvPr/>
        </p:nvSpPr>
        <p:spPr>
          <a:xfrm>
            <a:off x="2858368" y="4758214"/>
            <a:ext cx="7547902" cy="10084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3. TEST LẦN 3 SAU 7 NGÀY TÍNH TỪ KHI CÓ KẾT QUẢ ÂM TÍNH CỦA LẦN 2, </a:t>
            </a:r>
          </a:p>
          <a:p>
            <a:r>
              <a:rPr lang="en-US" sz="2000" dirty="0"/>
              <a:t>Test LẦN 3 SAU 10 NGÀY NẾU XÉT NGHIỆM LẦN 2 LÀ DƯƠNG TÍNH</a:t>
            </a:r>
            <a:endParaRPr lang="en-US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BFE0D2-6219-4429-B2AA-F80192BBC0A3}"/>
              </a:ext>
            </a:extLst>
          </p:cNvPr>
          <p:cNvSpPr/>
          <p:nvPr/>
        </p:nvSpPr>
        <p:spPr>
          <a:xfrm>
            <a:off x="993913" y="5867401"/>
            <a:ext cx="10774017" cy="735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CHÚ Ý: QUY TRÌNH XÉT NGHIỆM CHỈ ĐANG TẠM THỜI ÁP DỤNG CHO ĐẾN KHI CÓ HD MỚI CỦA BỘ Y TẾ</a:t>
            </a:r>
          </a:p>
        </p:txBody>
      </p:sp>
    </p:spTree>
    <p:extLst>
      <p:ext uri="{BB962C8B-B14F-4D97-AF65-F5344CB8AC3E}">
        <p14:creationId xmlns:p14="http://schemas.microsoft.com/office/powerpoint/2010/main" val="7639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1021</Words>
  <Application>Microsoft Office PowerPoint</Application>
  <PresentationFormat>Widescreen</PresentationFormat>
  <Paragraphs>102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BỘ GIÁO DỤC VÀ ĐÀO TẠO TRƯỜNG ĐẠI HỌC MỎ - ĐỊA CHẤT</vt:lpstr>
      <vt:lpstr>BỘ GIÁO DỤC VÀ ĐÀO TẠO TRƯỜNG ĐẠI HỌC MỎ - ĐỊA CHẤT</vt:lpstr>
      <vt:lpstr>BỘ GIÁO DỤC VÀ ĐÀO TẠO TRƯỜNG ĐẠI HỌC MỎ - ĐỊA CHẤT</vt:lpstr>
      <vt:lpstr>BỘ GIÁO DỤC VÀ ĐÀO TẠO TRƯỜNG ĐẠI HỌC MỎ - ĐỊA CHẤT</vt:lpstr>
      <vt:lpstr>BỘ GIÁO DỤC VÀ ĐÀO TẠO TRƯỜNG ĐẠI HỌC MỎ - ĐỊA CHẤT</vt:lpstr>
      <vt:lpstr>BỘ GIÁO DỤC VÀ ĐÀO TẠO TRƯỜNG ĐẠI HỌC MỎ - ĐỊA CHẤT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ha thi hien</dc:creator>
  <cp:lastModifiedBy>LÊ XUÂN THÀNH</cp:lastModifiedBy>
  <cp:revision>50</cp:revision>
  <dcterms:created xsi:type="dcterms:W3CDTF">2018-08-30T10:24:16Z</dcterms:created>
  <dcterms:modified xsi:type="dcterms:W3CDTF">2022-02-16T14:57:53Z</dcterms:modified>
</cp:coreProperties>
</file>